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8288000" cy="10287000"/>
  <p:notesSz cx="6858000" cy="9144000"/>
  <p:embeddedFontLst>
    <p:embeddedFont>
      <p:font typeface="DejaVu Serif Bold" panose="020B0604020202020204" charset="0"/>
      <p:regular r:id="rId44"/>
    </p:embeddedFont>
    <p:embeddedFont>
      <p:font typeface="DejaVu Serif Bold Italics" panose="020B0604020202020204" charset="0"/>
      <p:regular r:id="rId45"/>
    </p:embeddedFont>
    <p:embeddedFont>
      <p:font typeface="Etna Sans Serif" panose="020B0604020202020204" charset="0"/>
      <p:regular r:id="rId46"/>
    </p:embeddedFont>
    <p:embeddedFont>
      <p:font typeface="Open Sans" panose="020B0606030504020204" pitchFamily="34" charset="0"/>
      <p:regular r:id="rId47"/>
      <p:bold r:id="rId48"/>
      <p:italic r:id="rId49"/>
      <p:boldItalic r:id="rId50"/>
    </p:embeddedFont>
    <p:embeddedFont>
      <p:font typeface="Open Sans Bold" panose="020B0806030504020204" pitchFamily="34" charset="0"/>
      <p:regular r:id="rId51"/>
      <p:bold r:id="rId52"/>
    </p:embeddedFont>
    <p:embeddedFont>
      <p:font typeface="Poppins" panose="00000500000000000000" pitchFamily="2" charset="0"/>
      <p:regular r:id="rId53"/>
      <p:bold r:id="rId54"/>
      <p:italic r:id="rId55"/>
      <p:boldItalic r:id="rId56"/>
    </p:embeddedFont>
    <p:embeddedFont>
      <p:font typeface="Poppins Bold" panose="00000800000000000000" pitchFamily="2" charset="0"/>
      <p:regular r:id="rId57"/>
      <p:bold r:id="rId58"/>
    </p:embeddedFont>
    <p:embeddedFont>
      <p:font typeface="Poppins Extra-Light" panose="020B0604020202020204" charset="0"/>
      <p:regular r:id="rId59"/>
    </p:embeddedFont>
    <p:embeddedFont>
      <p:font typeface="Poppins Medium" panose="00000600000000000000" pitchFamily="2"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13910-43C1-9E20-9B48-6BE85E523E00}" v="31" dt="2025-11-09T15:12:49.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OÀN DUY KHÁNH" userId="S::khanh221230877@lms.utc.edu.vn::a35ec875-c72d-4945-910b-05ab80645fc0" providerId="AD" clId="Web-{EA713910-43C1-9E20-9B48-6BE85E523E00}"/>
    <pc:docChg chg="addSld delSld modSld">
      <pc:chgData name="ĐOÀN DUY KHÁNH" userId="S::khanh221230877@lms.utc.edu.vn::a35ec875-c72d-4945-910b-05ab80645fc0" providerId="AD" clId="Web-{EA713910-43C1-9E20-9B48-6BE85E523E00}" dt="2025-11-09T15:12:42.162" v="11"/>
      <pc:docMkLst>
        <pc:docMk/>
      </pc:docMkLst>
      <pc:sldChg chg="modSp">
        <pc:chgData name="ĐOÀN DUY KHÁNH" userId="S::khanh221230877@lms.utc.edu.vn::a35ec875-c72d-4945-910b-05ab80645fc0" providerId="AD" clId="Web-{EA713910-43C1-9E20-9B48-6BE85E523E00}" dt="2025-11-09T15:05:03.808" v="9"/>
        <pc:sldMkLst>
          <pc:docMk/>
          <pc:sldMk cId="0" sldId="262"/>
        </pc:sldMkLst>
        <pc:graphicFrameChg chg="mod modGraphic">
          <ac:chgData name="ĐOÀN DUY KHÁNH" userId="S::khanh221230877@lms.utc.edu.vn::a35ec875-c72d-4945-910b-05ab80645fc0" providerId="AD" clId="Web-{EA713910-43C1-9E20-9B48-6BE85E523E00}" dt="2025-11-09T15:05:03.808" v="9"/>
          <ac:graphicFrameMkLst>
            <pc:docMk/>
            <pc:sldMk cId="0" sldId="262"/>
            <ac:graphicFrameMk id="28" creationId="{00000000-0000-0000-0000-000000000000}"/>
          </ac:graphicFrameMkLst>
        </pc:graphicFrameChg>
      </pc:sldChg>
      <pc:sldChg chg="add del">
        <pc:chgData name="ĐOÀN DUY KHÁNH" userId="S::khanh221230877@lms.utc.edu.vn::a35ec875-c72d-4945-910b-05ab80645fc0" providerId="AD" clId="Web-{EA713910-43C1-9E20-9B48-6BE85E523E00}" dt="2025-11-09T15:12:42.162" v="11"/>
        <pc:sldMkLst>
          <pc:docMk/>
          <pc:sldMk cId="0" sldId="266"/>
        </pc:sldMkLst>
      </pc:sldChg>
    </pc:docChg>
  </pc:docChgLst>
  <pc:docChgLst>
    <pc:chgData name="LÊ MINH QUANG" userId="S::quang221230961@lms.utc.edu.vn::ba5559ba-e923-4e34-95d0-e90dbb0bb5ad" providerId="AD" clId="Web-{564CEF0A-FC12-6F13-E838-A1656F18581B}"/>
    <pc:docChg chg="modSld">
      <pc:chgData name="LÊ MINH QUANG" userId="S::quang221230961@lms.utc.edu.vn::ba5559ba-e923-4e34-95d0-e90dbb0bb5ad" providerId="AD" clId="Web-{564CEF0A-FC12-6F13-E838-A1656F18581B}" dt="2025-10-15T14:44:02.874" v="1" actId="20577"/>
      <pc:docMkLst>
        <pc:docMk/>
      </pc:docMkLst>
      <pc:sldChg chg="modSp">
        <pc:chgData name="LÊ MINH QUANG" userId="S::quang221230961@lms.utc.edu.vn::ba5559ba-e923-4e34-95d0-e90dbb0bb5ad" providerId="AD" clId="Web-{564CEF0A-FC12-6F13-E838-A1656F18581B}" dt="2025-10-15T14:44:02.874" v="1" actId="20577"/>
        <pc:sldMkLst>
          <pc:docMk/>
          <pc:sldMk cId="0" sldId="269"/>
        </pc:sldMkLst>
        <pc:spChg chg="mod">
          <ac:chgData name="LÊ MINH QUANG" userId="S::quang221230961@lms.utc.edu.vn::ba5559ba-e923-4e34-95d0-e90dbb0bb5ad" providerId="AD" clId="Web-{564CEF0A-FC12-6F13-E838-A1656F18581B}" dt="2025-10-15T14:44:02.874" v="1" actId="20577"/>
          <ac:spMkLst>
            <pc:docMk/>
            <pc:sldMk cId="0" sldId="269"/>
            <ac:spMk id="20" creationId="{00000000-0000-0000-0000-000000000000}"/>
          </ac:spMkLst>
        </pc:spChg>
      </pc:sldChg>
    </pc:docChg>
  </pc:docChgLst>
  <pc:docChgLst>
    <pc:chgData name="TẠ MINH VIỆT" userId="S::viet221231047@lms.utc.edu.vn::6af543bb-bcbd-49d4-a116-630efe8cf6af" providerId="AD" clId="Web-{B226BAEA-1A59-3F49-E51A-49F4B64BDAA8}"/>
    <pc:docChg chg="modSld">
      <pc:chgData name="TẠ MINH VIỆT" userId="S::viet221231047@lms.utc.edu.vn::6af543bb-bcbd-49d4-a116-630efe8cf6af" providerId="AD" clId="Web-{B226BAEA-1A59-3F49-E51A-49F4B64BDAA8}" dt="2025-10-10T07:21:36.849" v="2" actId="1076"/>
      <pc:docMkLst>
        <pc:docMk/>
      </pc:docMkLst>
      <pc:sldChg chg="modSp">
        <pc:chgData name="TẠ MINH VIỆT" userId="S::viet221231047@lms.utc.edu.vn::6af543bb-bcbd-49d4-a116-630efe8cf6af" providerId="AD" clId="Web-{B226BAEA-1A59-3F49-E51A-49F4B64BDAA8}" dt="2025-10-10T07:21:36.849" v="2" actId="1076"/>
        <pc:sldMkLst>
          <pc:docMk/>
          <pc:sldMk cId="0" sldId="274"/>
        </pc:sldMkLst>
        <pc:spChg chg="mod">
          <ac:chgData name="TẠ MINH VIỆT" userId="S::viet221231047@lms.utc.edu.vn::6af543bb-bcbd-49d4-a116-630efe8cf6af" providerId="AD" clId="Web-{B226BAEA-1A59-3F49-E51A-49F4B64BDAA8}" dt="2025-10-10T07:21:36.849" v="2" actId="1076"/>
          <ac:spMkLst>
            <pc:docMk/>
            <pc:sldMk cId="0" sldId="274"/>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 nếu chọn khoảng trung vị là 16-20 thì phần tích luỹ mới chỉ được 950 sẽ không bao 1597 nên ta chọn khoảng trên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34.svg"/><Relationship Id="rId4" Type="http://schemas.openxmlformats.org/officeDocument/2006/relationships/image" Target="../media/image3.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svg"/><Relationship Id="rId7" Type="http://schemas.openxmlformats.org/officeDocument/2006/relationships/image" Target="../media/image27.png"/><Relationship Id="rId12"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45.png"/><Relationship Id="rId5" Type="http://schemas.openxmlformats.org/officeDocument/2006/relationships/image" Target="../media/image4.svg"/><Relationship Id="rId10"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svg"/><Relationship Id="rId7" Type="http://schemas.openxmlformats.org/officeDocument/2006/relationships/image" Target="../media/image2.svg"/><Relationship Id="rId12"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50.png"/><Relationship Id="rId5" Type="http://schemas.openxmlformats.org/officeDocument/2006/relationships/image" Target="../media/image6.svg"/><Relationship Id="rId10" Type="http://schemas.openxmlformats.org/officeDocument/2006/relationships/image" Target="../media/image49.png"/><Relationship Id="rId4" Type="http://schemas.openxmlformats.org/officeDocument/2006/relationships/image" Target="../media/image5.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66.png"/><Relationship Id="rId4" Type="http://schemas.openxmlformats.org/officeDocument/2006/relationships/image" Target="../media/image5.png"/><Relationship Id="rId9"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7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jpe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4.svg"/><Relationship Id="rId10" Type="http://schemas.openxmlformats.org/officeDocument/2006/relationships/image" Target="../media/image28.svg"/><Relationship Id="rId4" Type="http://schemas.openxmlformats.org/officeDocument/2006/relationships/image" Target="../media/image3.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4350702" y="2482182"/>
            <a:ext cx="3436024" cy="5215976"/>
          </a:xfrm>
          <a:custGeom>
            <a:avLst/>
            <a:gdLst/>
            <a:ahLst/>
            <a:cxnLst/>
            <a:rect l="l" t="t" r="r" b="b"/>
            <a:pathLst>
              <a:path w="3436024" h="5215976">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0498" y="-486700"/>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6549656" y="8868678"/>
            <a:ext cx="2715299" cy="2708511"/>
          </a:xfrm>
          <a:custGeom>
            <a:avLst/>
            <a:gdLst/>
            <a:ahLst/>
            <a:cxnLst/>
            <a:rect l="l" t="t" r="r" b="b"/>
            <a:pathLst>
              <a:path w="2715299" h="2708511">
                <a:moveTo>
                  <a:pt x="0" y="0"/>
                </a:moveTo>
                <a:lnTo>
                  <a:pt x="2715299" y="0"/>
                </a:lnTo>
                <a:lnTo>
                  <a:pt x="2715299" y="2708511"/>
                </a:lnTo>
                <a:lnTo>
                  <a:pt x="0" y="270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006217" y="544433"/>
            <a:ext cx="1146744" cy="1349110"/>
          </a:xfrm>
          <a:custGeom>
            <a:avLst/>
            <a:gdLst/>
            <a:ahLst/>
            <a:cxnLst/>
            <a:rect l="l" t="t" r="r" b="b"/>
            <a:pathLst>
              <a:path w="1146744" h="1349110">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231279" y="1437697"/>
            <a:ext cx="774939" cy="911692"/>
          </a:xfrm>
          <a:custGeom>
            <a:avLst/>
            <a:gdLst/>
            <a:ahLst/>
            <a:cxnLst/>
            <a:rect l="l" t="t" r="r" b="b"/>
            <a:pathLst>
              <a:path w="774939" h="911692">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440452" y="8496413"/>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286079" y="3577870"/>
            <a:ext cx="11153576" cy="2643163"/>
          </a:xfrm>
          <a:prstGeom prst="rect">
            <a:avLst/>
          </a:prstGeom>
        </p:spPr>
        <p:txBody>
          <a:bodyPr lIns="0" tIns="0" rIns="0" bIns="0" rtlCol="0" anchor="t">
            <a:spAutoFit/>
          </a:bodyPr>
          <a:lstStyle/>
          <a:p>
            <a:pPr algn="l">
              <a:lnSpc>
                <a:spcPts val="10123"/>
              </a:lnSpc>
            </a:pPr>
            <a:r>
              <a:rPr lang="en-US" sz="10769">
                <a:solidFill>
                  <a:srgbClr val="004AAD"/>
                </a:solidFill>
                <a:latin typeface="Etna Sans Serif"/>
                <a:ea typeface="Etna Sans Serif"/>
                <a:cs typeface="Etna Sans Serif"/>
                <a:sym typeface="Etna Sans Serif"/>
              </a:rPr>
              <a:t>STATISTICS OF DATA</a:t>
            </a:r>
          </a:p>
        </p:txBody>
      </p:sp>
      <p:sp>
        <p:nvSpPr>
          <p:cNvPr id="9" name="TextBox 9"/>
          <p:cNvSpPr txBox="1"/>
          <p:nvPr/>
        </p:nvSpPr>
        <p:spPr>
          <a:xfrm>
            <a:off x="1286079" y="6106554"/>
            <a:ext cx="11936620" cy="701325"/>
          </a:xfrm>
          <a:prstGeom prst="rect">
            <a:avLst/>
          </a:prstGeom>
        </p:spPr>
        <p:txBody>
          <a:bodyPr lIns="0" tIns="0" rIns="0" bIns="0" rtlCol="0" anchor="t">
            <a:spAutoFit/>
          </a:bodyPr>
          <a:lstStyle/>
          <a:p>
            <a:pPr algn="l">
              <a:lnSpc>
                <a:spcPts val="5444"/>
              </a:lnSpc>
              <a:spcBef>
                <a:spcPct val="0"/>
              </a:spcBef>
            </a:pPr>
            <a:r>
              <a:rPr lang="en-US" sz="3888" b="1">
                <a:solidFill>
                  <a:srgbClr val="004AAD"/>
                </a:solidFill>
                <a:latin typeface="Poppins Medium"/>
                <a:ea typeface="Poppins Medium"/>
                <a:cs typeface="Poppins Medium"/>
                <a:sym typeface="Poppins Medium"/>
              </a:rPr>
              <a:t>THỐNG KÊ DỮ LIỆU</a:t>
            </a:r>
          </a:p>
        </p:txBody>
      </p:sp>
      <p:sp>
        <p:nvSpPr>
          <p:cNvPr id="10" name="TextBox 10"/>
          <p:cNvSpPr txBox="1"/>
          <p:nvPr/>
        </p:nvSpPr>
        <p:spPr>
          <a:xfrm>
            <a:off x="1286079" y="8614090"/>
            <a:ext cx="2804241" cy="455165"/>
          </a:xfrm>
          <a:prstGeom prst="rect">
            <a:avLst/>
          </a:prstGeom>
        </p:spPr>
        <p:txBody>
          <a:bodyPr lIns="0" tIns="0" rIns="0" bIns="0" rtlCol="0" anchor="t">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Group 5+8</a:t>
            </a:r>
          </a:p>
        </p:txBody>
      </p:sp>
      <p:sp>
        <p:nvSpPr>
          <p:cNvPr id="11" name="TextBox 11"/>
          <p:cNvSpPr txBox="1"/>
          <p:nvPr/>
        </p:nvSpPr>
        <p:spPr>
          <a:xfrm>
            <a:off x="1286079" y="8269377"/>
            <a:ext cx="2804241" cy="420913"/>
          </a:xfrm>
          <a:prstGeom prst="rect">
            <a:avLst/>
          </a:prstGeom>
        </p:spPr>
        <p:txBody>
          <a:bodyPr lIns="0" tIns="0" rIns="0" bIns="0" rtlCol="0" anchor="t">
            <a:spAutoFit/>
          </a:bodyPr>
          <a:lstStyle/>
          <a:p>
            <a:pPr algn="l">
              <a:lnSpc>
                <a:spcPts val="3575"/>
              </a:lnSpc>
              <a:spcBef>
                <a:spcPct val="0"/>
              </a:spcBef>
            </a:pPr>
            <a:r>
              <a:rPr lang="en-US" sz="2553" spc="-51">
                <a:solidFill>
                  <a:srgbClr val="004AAD"/>
                </a:solidFill>
                <a:latin typeface="Etna Sans Serif"/>
                <a:ea typeface="Etna Sans Serif"/>
                <a:cs typeface="Etna Sans Serif"/>
                <a:sym typeface="Etna Sans Serif"/>
              </a:rPr>
              <a:t>Presented By:</a:t>
            </a:r>
          </a:p>
        </p:txBody>
      </p:sp>
      <p:sp>
        <p:nvSpPr>
          <p:cNvPr id="12" name="TextBox 12"/>
          <p:cNvSpPr txBox="1"/>
          <p:nvPr/>
        </p:nvSpPr>
        <p:spPr>
          <a:xfrm>
            <a:off x="14152961" y="8648416"/>
            <a:ext cx="2804241" cy="420913"/>
          </a:xfrm>
          <a:prstGeom prst="rect">
            <a:avLst/>
          </a:prstGeom>
        </p:spPr>
        <p:txBody>
          <a:bodyPr lIns="0" tIns="0" rIns="0" bIns="0" rtlCol="0" anchor="t">
            <a:spAutoFit/>
          </a:bodyPr>
          <a:lstStyle/>
          <a:p>
            <a:pPr algn="r">
              <a:lnSpc>
                <a:spcPts val="3575"/>
              </a:lnSpc>
              <a:spcBef>
                <a:spcPct val="0"/>
              </a:spcBef>
            </a:pPr>
            <a:r>
              <a:rPr lang="en-US" sz="2553" spc="-51">
                <a:solidFill>
                  <a:srgbClr val="004AAD"/>
                </a:solidFill>
                <a:latin typeface="Etna Sans Serif"/>
                <a:ea typeface="Etna Sans Serif"/>
                <a:cs typeface="Etna Sans Serif"/>
                <a:sym typeface="Etna Sans Serif"/>
              </a:rPr>
              <a:t>UTC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17913921" y="2995245"/>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328950" y="8775174"/>
            <a:ext cx="2715299" cy="2708511"/>
          </a:xfrm>
          <a:custGeom>
            <a:avLst/>
            <a:gdLst/>
            <a:ahLst/>
            <a:cxnLst/>
            <a:rect l="l" t="t" r="r" b="b"/>
            <a:pathLst>
              <a:path w="2715299" h="2708511">
                <a:moveTo>
                  <a:pt x="0" y="0"/>
                </a:moveTo>
                <a:lnTo>
                  <a:pt x="2715300" y="0"/>
                </a:lnTo>
                <a:lnTo>
                  <a:pt x="2715300" y="2708511"/>
                </a:lnTo>
                <a:lnTo>
                  <a:pt x="0" y="270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5963728" y="8819387"/>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0" y="-1495350"/>
            <a:ext cx="12451204" cy="3226360"/>
            <a:chOff x="0" y="0"/>
            <a:chExt cx="16601606" cy="4301813"/>
          </a:xfrm>
        </p:grpSpPr>
        <p:sp>
          <p:nvSpPr>
            <p:cNvPr id="10" name="Freeform 10"/>
            <p:cNvSpPr/>
            <p:nvPr/>
          </p:nvSpPr>
          <p:spPr>
            <a:xfrm rot="5400000">
              <a:off x="11185566"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134732"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3455534" y="-1114227"/>
              <a:ext cx="4301813" cy="6530267"/>
            </a:xfrm>
            <a:custGeom>
              <a:avLst/>
              <a:gdLst/>
              <a:ahLst/>
              <a:cxnLst/>
              <a:rect l="l" t="t" r="r" b="b"/>
              <a:pathLst>
                <a:path w="4301813" h="6530267">
                  <a:moveTo>
                    <a:pt x="0" y="0"/>
                  </a:moveTo>
                  <a:lnTo>
                    <a:pt x="4301814" y="0"/>
                  </a:lnTo>
                  <a:lnTo>
                    <a:pt x="4301814"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1114227"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AutoShape 14"/>
          <p:cNvSpPr/>
          <p:nvPr/>
        </p:nvSpPr>
        <p:spPr>
          <a:xfrm>
            <a:off x="4785945" y="2706008"/>
            <a:ext cx="1439405" cy="19050"/>
          </a:xfrm>
          <a:prstGeom prst="line">
            <a:avLst/>
          </a:prstGeom>
          <a:ln w="38100" cap="flat">
            <a:solidFill>
              <a:srgbClr val="000000"/>
            </a:solidFill>
            <a:prstDash val="solid"/>
            <a:headEnd type="none" w="sm" len="sm"/>
            <a:tailEnd type="triangle" w="lg" len="med"/>
          </a:ln>
        </p:spPr>
      </p:sp>
      <p:sp>
        <p:nvSpPr>
          <p:cNvPr id="15" name="Freeform 15"/>
          <p:cNvSpPr/>
          <p:nvPr/>
        </p:nvSpPr>
        <p:spPr>
          <a:xfrm>
            <a:off x="66953" y="5780788"/>
            <a:ext cx="5785137" cy="2796470"/>
          </a:xfrm>
          <a:custGeom>
            <a:avLst/>
            <a:gdLst/>
            <a:ahLst/>
            <a:cxnLst/>
            <a:rect l="l" t="t" r="r" b="b"/>
            <a:pathLst>
              <a:path w="5785137" h="2796470">
                <a:moveTo>
                  <a:pt x="0" y="0"/>
                </a:moveTo>
                <a:lnTo>
                  <a:pt x="5785137" y="0"/>
                </a:lnTo>
                <a:lnTo>
                  <a:pt x="5785137" y="2796470"/>
                </a:lnTo>
                <a:lnTo>
                  <a:pt x="0" y="2796470"/>
                </a:lnTo>
                <a:lnTo>
                  <a:pt x="0" y="0"/>
                </a:lnTo>
                <a:close/>
              </a:path>
            </a:pathLst>
          </a:custGeom>
          <a:blipFill>
            <a:blip r:embed="rId8"/>
            <a:stretch>
              <a:fillRect/>
            </a:stretch>
          </a:blipFill>
        </p:spPr>
      </p:sp>
      <p:sp>
        <p:nvSpPr>
          <p:cNvPr id="16" name="TextBox 16"/>
          <p:cNvSpPr txBox="1"/>
          <p:nvPr/>
        </p:nvSpPr>
        <p:spPr>
          <a:xfrm>
            <a:off x="0" y="-104775"/>
            <a:ext cx="10153547" cy="183578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DejaVu Serif Bold"/>
                <a:ea typeface="DejaVu Serif Bold"/>
                <a:cs typeface="DejaVu Serif Bold"/>
                <a:sym typeface="DejaVu Serif Bold"/>
              </a:rPr>
              <a:t>2.1 Range, quartiles, and interquartile range</a:t>
            </a:r>
          </a:p>
        </p:txBody>
      </p:sp>
      <p:sp>
        <p:nvSpPr>
          <p:cNvPr id="17" name="TextBox 17"/>
          <p:cNvSpPr txBox="1"/>
          <p:nvPr/>
        </p:nvSpPr>
        <p:spPr>
          <a:xfrm>
            <a:off x="572074" y="2334852"/>
            <a:ext cx="3829169" cy="625475"/>
          </a:xfrm>
          <a:prstGeom prst="rect">
            <a:avLst/>
          </a:prstGeom>
        </p:spPr>
        <p:txBody>
          <a:bodyPr lIns="0" tIns="0" rIns="0" bIns="0" rtlCol="0" anchor="t">
            <a:spAutoFit/>
          </a:bodyPr>
          <a:lstStyle/>
          <a:p>
            <a:pPr marL="0" lvl="0" indent="0" algn="ctr">
              <a:lnSpc>
                <a:spcPts val="4899"/>
              </a:lnSpc>
              <a:spcBef>
                <a:spcPct val="0"/>
              </a:spcBef>
            </a:pPr>
            <a:r>
              <a:rPr lang="en-US" sz="3499" b="1">
                <a:solidFill>
                  <a:srgbClr val="000000"/>
                </a:solidFill>
                <a:latin typeface="Poppins Bold"/>
                <a:ea typeface="Poppins Bold"/>
                <a:cs typeface="Poppins Bold"/>
                <a:sym typeface="Poppins Bold"/>
              </a:rPr>
              <a:t>Range (phạm vi)</a:t>
            </a:r>
          </a:p>
        </p:txBody>
      </p:sp>
      <p:sp>
        <p:nvSpPr>
          <p:cNvPr id="18" name="TextBox 18"/>
          <p:cNvSpPr txBox="1"/>
          <p:nvPr/>
        </p:nvSpPr>
        <p:spPr>
          <a:xfrm>
            <a:off x="6225350" y="2370696"/>
            <a:ext cx="10047516" cy="1139517"/>
          </a:xfrm>
          <a:prstGeom prst="rect">
            <a:avLst/>
          </a:prstGeom>
        </p:spPr>
        <p:txBody>
          <a:bodyPr lIns="0" tIns="0" rIns="0" bIns="0" rtlCol="0" anchor="t">
            <a:spAutoFit/>
          </a:bodyPr>
          <a:lstStyle/>
          <a:p>
            <a:pPr marL="0" lvl="0" indent="0" algn="ctr">
              <a:lnSpc>
                <a:spcPts val="4497"/>
              </a:lnSpc>
              <a:spcBef>
                <a:spcPct val="0"/>
              </a:spcBef>
            </a:pPr>
            <a:r>
              <a:rPr lang="en-US" sz="3212">
                <a:solidFill>
                  <a:srgbClr val="000000"/>
                </a:solidFill>
                <a:latin typeface="Poppins"/>
                <a:ea typeface="Poppins"/>
                <a:cs typeface="Poppins"/>
                <a:sym typeface="Poppins"/>
              </a:rPr>
              <a:t>Độ chênh lệch giữa giá trị lớn nhất và giá trị nhỏ nhất của 1 tập hợp</a:t>
            </a:r>
          </a:p>
        </p:txBody>
      </p:sp>
      <p:sp>
        <p:nvSpPr>
          <p:cNvPr id="19" name="TextBox 19"/>
          <p:cNvSpPr txBox="1"/>
          <p:nvPr/>
        </p:nvSpPr>
        <p:spPr>
          <a:xfrm>
            <a:off x="6452165" y="3945924"/>
            <a:ext cx="10047516" cy="56610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Cho biết mức độ trải rộng của dữ liệu</a:t>
            </a:r>
          </a:p>
        </p:txBody>
      </p:sp>
      <p:sp>
        <p:nvSpPr>
          <p:cNvPr id="20" name="TextBox 20"/>
          <p:cNvSpPr txBox="1"/>
          <p:nvPr/>
        </p:nvSpPr>
        <p:spPr>
          <a:xfrm>
            <a:off x="6452165" y="4950176"/>
            <a:ext cx="10047516" cy="169005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Phản ánh mức độ trải rộng của dữ liệu dựa trên 2 giá trị cực đoan nên có thể ảnh hưởng bởi outliers (ngoại lai)</a:t>
            </a:r>
          </a:p>
        </p:txBody>
      </p:sp>
      <p:sp>
        <p:nvSpPr>
          <p:cNvPr id="21" name="TextBox 21"/>
          <p:cNvSpPr txBox="1"/>
          <p:nvPr/>
        </p:nvSpPr>
        <p:spPr>
          <a:xfrm>
            <a:off x="6452165" y="6853110"/>
            <a:ext cx="10047516" cy="56610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Công thức </a:t>
            </a:r>
            <a:r>
              <a:rPr lang="en-US" sz="3212" b="1">
                <a:solidFill>
                  <a:srgbClr val="000000"/>
                </a:solidFill>
                <a:latin typeface="Poppins Bold"/>
                <a:ea typeface="Poppins Bold"/>
                <a:cs typeface="Poppins Bold"/>
                <a:sym typeface="Poppins Bold"/>
              </a:rPr>
              <a:t>Range = giá trị max - giá trị min</a:t>
            </a:r>
          </a:p>
        </p:txBody>
      </p:sp>
      <p:sp>
        <p:nvSpPr>
          <p:cNvPr id="22" name="AutoShape 22"/>
          <p:cNvSpPr/>
          <p:nvPr/>
        </p:nvSpPr>
        <p:spPr>
          <a:xfrm>
            <a:off x="4785945" y="2725058"/>
            <a:ext cx="1439405" cy="1306591"/>
          </a:xfrm>
          <a:prstGeom prst="line">
            <a:avLst/>
          </a:prstGeom>
          <a:ln w="38100" cap="flat">
            <a:solidFill>
              <a:srgbClr val="000000"/>
            </a:solidFill>
            <a:prstDash val="solid"/>
            <a:headEnd type="none" w="sm" len="sm"/>
            <a:tailEnd type="triangle" w="lg" len="med"/>
          </a:ln>
        </p:spPr>
      </p:sp>
      <p:sp>
        <p:nvSpPr>
          <p:cNvPr id="23" name="AutoShape 23"/>
          <p:cNvSpPr/>
          <p:nvPr/>
        </p:nvSpPr>
        <p:spPr>
          <a:xfrm>
            <a:off x="4785945" y="2695214"/>
            <a:ext cx="1337627" cy="3018248"/>
          </a:xfrm>
          <a:prstGeom prst="line">
            <a:avLst/>
          </a:prstGeom>
          <a:ln w="38100" cap="flat">
            <a:solidFill>
              <a:srgbClr val="000000"/>
            </a:solidFill>
            <a:prstDash val="solid"/>
            <a:headEnd type="none" w="sm" len="sm"/>
            <a:tailEnd type="triangle" w="lg" len="med"/>
          </a:ln>
        </p:spPr>
      </p:sp>
      <p:sp>
        <p:nvSpPr>
          <p:cNvPr id="24" name="AutoShape 24"/>
          <p:cNvSpPr/>
          <p:nvPr/>
        </p:nvSpPr>
        <p:spPr>
          <a:xfrm>
            <a:off x="4785945" y="2725058"/>
            <a:ext cx="1337627" cy="4453966"/>
          </a:xfrm>
          <a:prstGeom prst="line">
            <a:avLst/>
          </a:prstGeom>
          <a:ln w="38100" cap="flat">
            <a:solidFill>
              <a:srgbClr val="000000"/>
            </a:solidFill>
            <a:prstDash val="solid"/>
            <a:headEnd type="none" w="sm" len="sm"/>
            <a:tailEnd type="triangle" w="lg"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17913921" y="2995245"/>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5963728" y="8819387"/>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0" y="-1495350"/>
            <a:ext cx="12451204" cy="3226360"/>
            <a:chOff x="0" y="0"/>
            <a:chExt cx="16601606" cy="4301813"/>
          </a:xfrm>
        </p:grpSpPr>
        <p:sp>
          <p:nvSpPr>
            <p:cNvPr id="10" name="Freeform 10"/>
            <p:cNvSpPr/>
            <p:nvPr/>
          </p:nvSpPr>
          <p:spPr>
            <a:xfrm rot="5400000">
              <a:off x="11185566"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134732"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3455534" y="-1114227"/>
              <a:ext cx="4301813" cy="6530267"/>
            </a:xfrm>
            <a:custGeom>
              <a:avLst/>
              <a:gdLst/>
              <a:ahLst/>
              <a:cxnLst/>
              <a:rect l="l" t="t" r="r" b="b"/>
              <a:pathLst>
                <a:path w="4301813" h="6530267">
                  <a:moveTo>
                    <a:pt x="0" y="0"/>
                  </a:moveTo>
                  <a:lnTo>
                    <a:pt x="4301814" y="0"/>
                  </a:lnTo>
                  <a:lnTo>
                    <a:pt x="4301814"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1114227"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9144000" y="2892939"/>
            <a:ext cx="9144000" cy="5149196"/>
          </a:xfrm>
          <a:custGeom>
            <a:avLst/>
            <a:gdLst/>
            <a:ahLst/>
            <a:cxnLst/>
            <a:rect l="l" t="t" r="r" b="b"/>
            <a:pathLst>
              <a:path w="9144000" h="5149196">
                <a:moveTo>
                  <a:pt x="0" y="0"/>
                </a:moveTo>
                <a:lnTo>
                  <a:pt x="9144000" y="0"/>
                </a:lnTo>
                <a:lnTo>
                  <a:pt x="9144000" y="5149196"/>
                </a:lnTo>
                <a:lnTo>
                  <a:pt x="0" y="5149196"/>
                </a:lnTo>
                <a:lnTo>
                  <a:pt x="0" y="0"/>
                </a:lnTo>
                <a:close/>
              </a:path>
            </a:pathLst>
          </a:custGeom>
          <a:blipFill>
            <a:blip r:embed="rId8"/>
            <a:stretch>
              <a:fillRect/>
            </a:stretch>
          </a:blipFill>
        </p:spPr>
      </p:sp>
      <p:sp>
        <p:nvSpPr>
          <p:cNvPr id="15" name="Freeform 15"/>
          <p:cNvSpPr/>
          <p:nvPr/>
        </p:nvSpPr>
        <p:spPr>
          <a:xfrm>
            <a:off x="218396" y="3529313"/>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18396" y="5902337"/>
            <a:ext cx="486879" cy="572799"/>
          </a:xfrm>
          <a:custGeom>
            <a:avLst/>
            <a:gdLst/>
            <a:ahLst/>
            <a:cxnLst/>
            <a:rect l="l" t="t" r="r" b="b"/>
            <a:pathLst>
              <a:path w="486879" h="572799">
                <a:moveTo>
                  <a:pt x="0" y="0"/>
                </a:moveTo>
                <a:lnTo>
                  <a:pt x="486878" y="0"/>
                </a:lnTo>
                <a:lnTo>
                  <a:pt x="486878" y="572798"/>
                </a:lnTo>
                <a:lnTo>
                  <a:pt x="0" y="57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598079" y="6700997"/>
            <a:ext cx="538241" cy="603071"/>
          </a:xfrm>
          <a:custGeom>
            <a:avLst/>
            <a:gdLst/>
            <a:ahLst/>
            <a:cxnLst/>
            <a:rect l="l" t="t" r="r" b="b"/>
            <a:pathLst>
              <a:path w="538241" h="603071">
                <a:moveTo>
                  <a:pt x="0" y="0"/>
                </a:moveTo>
                <a:lnTo>
                  <a:pt x="538241" y="0"/>
                </a:lnTo>
                <a:lnTo>
                  <a:pt x="538241" y="603071"/>
                </a:lnTo>
                <a:lnTo>
                  <a:pt x="0" y="6030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0" y="-104775"/>
            <a:ext cx="10153547" cy="1835785"/>
          </a:xfrm>
          <a:prstGeom prst="rect">
            <a:avLst/>
          </a:prstGeom>
        </p:spPr>
        <p:txBody>
          <a:bodyPr lIns="0" tIns="0" rIns="0" bIns="0" rtlCol="0" anchor="t">
            <a:spAutoFit/>
          </a:bodyPr>
          <a:lstStyle/>
          <a:p>
            <a:pPr marL="0" lvl="0" indent="0" algn="ctr">
              <a:lnSpc>
                <a:spcPts val="7279"/>
              </a:lnSpc>
              <a:spcBef>
                <a:spcPct val="0"/>
              </a:spcBef>
            </a:pPr>
            <a:r>
              <a:rPr lang="en-US" sz="5199" b="1" dirty="0">
                <a:solidFill>
                  <a:srgbClr val="FFFFFF"/>
                </a:solidFill>
                <a:latin typeface="DejaVu Serif Bold"/>
                <a:ea typeface="DejaVu Serif Bold"/>
                <a:cs typeface="DejaVu Serif Bold"/>
                <a:sym typeface="DejaVu Serif Bold"/>
              </a:rPr>
              <a:t>2.1 Range, quartiles, and interquartile range</a:t>
            </a:r>
          </a:p>
        </p:txBody>
      </p:sp>
      <p:sp>
        <p:nvSpPr>
          <p:cNvPr id="19" name="TextBox 19"/>
          <p:cNvSpPr txBox="1"/>
          <p:nvPr/>
        </p:nvSpPr>
        <p:spPr>
          <a:xfrm>
            <a:off x="-40572" y="1960863"/>
            <a:ext cx="5234542" cy="1244600"/>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Quantiles </a:t>
            </a:r>
          </a:p>
          <a:p>
            <a:pPr marL="0" lvl="0" indent="0" algn="ctr">
              <a:lnSpc>
                <a:spcPts val="4899"/>
              </a:lnSpc>
              <a:spcBef>
                <a:spcPct val="0"/>
              </a:spcBef>
            </a:pPr>
            <a:r>
              <a:rPr lang="en-US" sz="3499" b="1">
                <a:solidFill>
                  <a:srgbClr val="000000"/>
                </a:solidFill>
                <a:latin typeface="Poppins Bold"/>
                <a:ea typeface="Poppins Bold"/>
                <a:cs typeface="Poppins Bold"/>
                <a:sym typeface="Poppins Bold"/>
              </a:rPr>
              <a:t>(Điểm phân vị)</a:t>
            </a:r>
          </a:p>
        </p:txBody>
      </p:sp>
      <p:sp>
        <p:nvSpPr>
          <p:cNvPr id="20" name="TextBox 20"/>
          <p:cNvSpPr txBox="1"/>
          <p:nvPr/>
        </p:nvSpPr>
        <p:spPr>
          <a:xfrm>
            <a:off x="867199" y="3443588"/>
            <a:ext cx="8115300" cy="2252027"/>
          </a:xfrm>
          <a:prstGeom prst="rect">
            <a:avLst/>
          </a:prstGeom>
        </p:spPr>
        <p:txBody>
          <a:bodyPr lIns="0" tIns="0" rIns="0" bIns="0" rtlCol="0" anchor="t">
            <a:spAutoFit/>
          </a:bodyPr>
          <a:lstStyle/>
          <a:p>
            <a:pPr marL="0" lvl="0" indent="0" algn="l">
              <a:lnSpc>
                <a:spcPts val="4497"/>
              </a:lnSpc>
              <a:spcBef>
                <a:spcPct val="0"/>
              </a:spcBef>
            </a:pPr>
            <a:r>
              <a:rPr lang="en-US" sz="3212" dirty="0">
                <a:solidFill>
                  <a:srgbClr val="000000"/>
                </a:solidFill>
                <a:latin typeface="Poppins"/>
                <a:ea typeface="Poppins"/>
                <a:cs typeface="Poppins"/>
                <a:sym typeface="Poppins"/>
              </a:rPr>
              <a:t>Các </a:t>
            </a:r>
            <a:r>
              <a:rPr lang="en-US" sz="3212" dirty="0" err="1">
                <a:solidFill>
                  <a:srgbClr val="000000"/>
                </a:solidFill>
                <a:latin typeface="Poppins"/>
                <a:ea typeface="Poppins"/>
                <a:cs typeface="Poppins"/>
                <a:sym typeface="Poppins"/>
              </a:rPr>
              <a:t>điểm</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dữ</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liệu</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được</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lấy</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tại</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các</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khoảng</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đều</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đặn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của</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một</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phân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phối</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dữ</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liệu</a:t>
            </a:r>
            <a:r>
              <a:rPr lang="en-US" sz="3212" dirty="0">
                <a:solidFill>
                  <a:srgbClr val="000000"/>
                </a:solidFill>
                <a:latin typeface="Poppins"/>
                <a:ea typeface="Poppins"/>
                <a:cs typeface="Poppins"/>
                <a:sym typeface="Poppins"/>
              </a:rPr>
              <a:t>, chia </a:t>
            </a:r>
            <a:r>
              <a:rPr lang="en-US" sz="3212" dirty="0" err="1">
                <a:solidFill>
                  <a:srgbClr val="000000"/>
                </a:solidFill>
                <a:latin typeface="Poppins"/>
                <a:ea typeface="Poppins"/>
                <a:cs typeface="Poppins"/>
                <a:sym typeface="Poppins"/>
              </a:rPr>
              <a:t>tập</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dữ</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liệu</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thành</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các</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tập</a:t>
            </a:r>
            <a:r>
              <a:rPr lang="en-US" sz="3212" dirty="0">
                <a:solidFill>
                  <a:srgbClr val="000000"/>
                </a:solidFill>
                <a:latin typeface="Poppins"/>
                <a:ea typeface="Poppins"/>
                <a:cs typeface="Poppins"/>
                <a:sym typeface="Poppins"/>
              </a:rPr>
              <a:t> con </a:t>
            </a:r>
            <a:r>
              <a:rPr lang="en-US" sz="3212" dirty="0" err="1">
                <a:solidFill>
                  <a:srgbClr val="000000"/>
                </a:solidFill>
                <a:latin typeface="Poppins"/>
                <a:ea typeface="Poppins"/>
                <a:cs typeface="Poppins"/>
                <a:sym typeface="Poppins"/>
              </a:rPr>
              <a:t>có</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kích</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thước</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bằng</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nhau</a:t>
            </a:r>
          </a:p>
        </p:txBody>
      </p:sp>
      <p:sp>
        <p:nvSpPr>
          <p:cNvPr id="21" name="TextBox 21"/>
          <p:cNvSpPr txBox="1"/>
          <p:nvPr/>
        </p:nvSpPr>
        <p:spPr>
          <a:xfrm>
            <a:off x="867199" y="5933739"/>
            <a:ext cx="8115300" cy="566102"/>
          </a:xfrm>
          <a:prstGeom prst="rect">
            <a:avLst/>
          </a:prstGeom>
        </p:spPr>
        <p:txBody>
          <a:bodyPr lIns="0" tIns="0" rIns="0" bIns="0" rtlCol="0" anchor="t">
            <a:spAutoFit/>
          </a:bodyPr>
          <a:lstStyle/>
          <a:p>
            <a:pPr marL="0" lvl="0" indent="0" algn="l">
              <a:lnSpc>
                <a:spcPts val="4497"/>
              </a:lnSpc>
              <a:spcBef>
                <a:spcPct val="0"/>
              </a:spcBef>
            </a:pPr>
            <a:r>
              <a:rPr lang="en-US" sz="3212" dirty="0" err="1">
                <a:solidFill>
                  <a:srgbClr val="000000"/>
                </a:solidFill>
                <a:latin typeface="Poppins"/>
                <a:ea typeface="Poppins"/>
                <a:cs typeface="Poppins"/>
                <a:sym typeface="Poppins"/>
              </a:rPr>
              <a:t>Phân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loại</a:t>
            </a:r>
            <a:r>
              <a:rPr lang="en-US" sz="3212" dirty="0">
                <a:solidFill>
                  <a:srgbClr val="000000"/>
                </a:solidFill>
                <a:latin typeface="Poppins"/>
                <a:ea typeface="Poppins"/>
                <a:cs typeface="Poppins"/>
                <a:sym typeface="Poppins"/>
              </a:rPr>
              <a:t>:</a:t>
            </a:r>
          </a:p>
        </p:txBody>
      </p:sp>
      <p:sp>
        <p:nvSpPr>
          <p:cNvPr id="22" name="TextBox 22"/>
          <p:cNvSpPr txBox="1"/>
          <p:nvPr/>
        </p:nvSpPr>
        <p:spPr>
          <a:xfrm>
            <a:off x="1244700" y="6737966"/>
            <a:ext cx="8115300" cy="566102"/>
          </a:xfrm>
          <a:prstGeom prst="rect">
            <a:avLst/>
          </a:prstGeom>
        </p:spPr>
        <p:txBody>
          <a:bodyPr lIns="0" tIns="0" rIns="0" bIns="0" rtlCol="0" anchor="t">
            <a:spAutoFit/>
          </a:bodyPr>
          <a:lstStyle/>
          <a:p>
            <a:pPr marL="0" lvl="0" indent="0" algn="l">
              <a:lnSpc>
                <a:spcPts val="4497"/>
              </a:lnSpc>
              <a:spcBef>
                <a:spcPct val="0"/>
              </a:spcBef>
            </a:pPr>
            <a:r>
              <a:rPr lang="en-US" sz="3212" dirty="0">
                <a:solidFill>
                  <a:srgbClr val="000000"/>
                </a:solidFill>
                <a:latin typeface="Poppins"/>
                <a:ea typeface="Poppins"/>
                <a:cs typeface="Poppins"/>
                <a:sym typeface="Poppins"/>
              </a:rPr>
              <a:t>Percentiles : 100-Quantiles (</a:t>
            </a:r>
            <a:r>
              <a:rPr lang="en-US" sz="3212" dirty="0" err="1">
                <a:solidFill>
                  <a:srgbClr val="000000"/>
                </a:solidFill>
                <a:latin typeface="Poppins"/>
                <a:ea typeface="Poppins"/>
                <a:cs typeface="Poppins"/>
                <a:sym typeface="Poppins"/>
              </a:rPr>
              <a:t>Phân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vị</a:t>
            </a:r>
            <a:r>
              <a:rPr lang="en-US" sz="3212" dirty="0">
                <a:solidFill>
                  <a:srgbClr val="000000"/>
                </a:solidFill>
                <a:latin typeface="Poppins"/>
                <a:ea typeface="Poppins"/>
                <a:cs typeface="Poppins"/>
                <a:sym typeface="Poppins"/>
              </a:rPr>
              <a:t> %)</a:t>
            </a:r>
          </a:p>
        </p:txBody>
      </p:sp>
      <p:sp>
        <p:nvSpPr>
          <p:cNvPr id="23" name="TextBox 23"/>
          <p:cNvSpPr txBox="1"/>
          <p:nvPr/>
        </p:nvSpPr>
        <p:spPr>
          <a:xfrm>
            <a:off x="1244700" y="7476033"/>
            <a:ext cx="8115300" cy="566102"/>
          </a:xfrm>
          <a:prstGeom prst="rect">
            <a:avLst/>
          </a:prstGeom>
        </p:spPr>
        <p:txBody>
          <a:bodyPr lIns="0" tIns="0" rIns="0" bIns="0" rtlCol="0" anchor="t">
            <a:spAutoFit/>
          </a:bodyPr>
          <a:lstStyle/>
          <a:p>
            <a:pPr marL="0" lvl="0" indent="0" algn="l">
              <a:lnSpc>
                <a:spcPts val="4497"/>
              </a:lnSpc>
              <a:spcBef>
                <a:spcPct val="0"/>
              </a:spcBef>
            </a:pPr>
            <a:r>
              <a:rPr lang="en-US" sz="3212" dirty="0">
                <a:solidFill>
                  <a:srgbClr val="000000"/>
                </a:solidFill>
                <a:latin typeface="Poppins"/>
                <a:ea typeface="Poppins"/>
                <a:cs typeface="Poppins"/>
                <a:sym typeface="Poppins"/>
              </a:rPr>
              <a:t>Quartiles : 4-Quantiles (</a:t>
            </a:r>
            <a:r>
              <a:rPr lang="en-US" sz="3212" dirty="0" err="1">
                <a:solidFill>
                  <a:srgbClr val="000000"/>
                </a:solidFill>
                <a:latin typeface="Poppins"/>
                <a:ea typeface="Poppins"/>
                <a:cs typeface="Poppins"/>
                <a:sym typeface="Poppins"/>
              </a:rPr>
              <a:t>Tứ</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phân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vị</a:t>
            </a:r>
            <a:r>
              <a:rPr lang="en-US" sz="3212" dirty="0">
                <a:solidFill>
                  <a:srgbClr val="000000"/>
                </a:solidFill>
                <a:latin typeface="Poppins"/>
                <a:ea typeface="Poppins"/>
                <a:cs typeface="Poppins"/>
                <a:sym typeface="Poppins"/>
              </a:rPr>
              <a:t>)</a:t>
            </a:r>
          </a:p>
        </p:txBody>
      </p:sp>
      <p:sp>
        <p:nvSpPr>
          <p:cNvPr id="24" name="TextBox 24"/>
          <p:cNvSpPr txBox="1"/>
          <p:nvPr/>
        </p:nvSpPr>
        <p:spPr>
          <a:xfrm>
            <a:off x="1244700" y="8226902"/>
            <a:ext cx="8115300" cy="566102"/>
          </a:xfrm>
          <a:prstGeom prst="rect">
            <a:avLst/>
          </a:prstGeom>
        </p:spPr>
        <p:txBody>
          <a:bodyPr lIns="0" tIns="0" rIns="0" bIns="0" rtlCol="0" anchor="t">
            <a:spAutoFit/>
          </a:bodyPr>
          <a:lstStyle/>
          <a:p>
            <a:pPr marL="0" lvl="0" indent="0" algn="l">
              <a:lnSpc>
                <a:spcPts val="4497"/>
              </a:lnSpc>
              <a:spcBef>
                <a:spcPct val="0"/>
              </a:spcBef>
            </a:pPr>
            <a:r>
              <a:rPr lang="en-US" sz="3212" dirty="0">
                <a:solidFill>
                  <a:srgbClr val="000000"/>
                </a:solidFill>
                <a:latin typeface="Poppins"/>
                <a:ea typeface="Poppins"/>
                <a:cs typeface="Poppins"/>
                <a:sym typeface="Poppins"/>
              </a:rPr>
              <a:t>Deciles (</a:t>
            </a:r>
            <a:r>
              <a:rPr lang="en-US" sz="3212" dirty="0" err="1">
                <a:solidFill>
                  <a:srgbClr val="000000"/>
                </a:solidFill>
                <a:latin typeface="Poppins"/>
                <a:ea typeface="Poppins"/>
                <a:cs typeface="Poppins"/>
                <a:sym typeface="Poppins"/>
              </a:rPr>
              <a:t>Phân</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vị</a:t>
            </a:r>
            <a:r>
              <a:rPr lang="en-US" sz="3212" dirty="0">
                <a:solidFill>
                  <a:srgbClr val="000000"/>
                </a:solidFill>
                <a:latin typeface="Poppins"/>
                <a:ea typeface="Poppins"/>
                <a:cs typeface="Poppins"/>
                <a:sym typeface="Poppins"/>
              </a:rPr>
              <a:t> 10)</a:t>
            </a:r>
          </a:p>
        </p:txBody>
      </p:sp>
      <p:sp>
        <p:nvSpPr>
          <p:cNvPr id="25" name="Freeform 25"/>
          <p:cNvSpPr/>
          <p:nvPr/>
        </p:nvSpPr>
        <p:spPr>
          <a:xfrm>
            <a:off x="598079" y="7513618"/>
            <a:ext cx="538241" cy="603071"/>
          </a:xfrm>
          <a:custGeom>
            <a:avLst/>
            <a:gdLst/>
            <a:ahLst/>
            <a:cxnLst/>
            <a:rect l="l" t="t" r="r" b="b"/>
            <a:pathLst>
              <a:path w="538241" h="603071">
                <a:moveTo>
                  <a:pt x="0" y="0"/>
                </a:moveTo>
                <a:lnTo>
                  <a:pt x="538241" y="0"/>
                </a:lnTo>
                <a:lnTo>
                  <a:pt x="538241" y="603070"/>
                </a:lnTo>
                <a:lnTo>
                  <a:pt x="0" y="6030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598079" y="8176027"/>
            <a:ext cx="538241" cy="603071"/>
          </a:xfrm>
          <a:custGeom>
            <a:avLst/>
            <a:gdLst/>
            <a:ahLst/>
            <a:cxnLst/>
            <a:rect l="l" t="t" r="r" b="b"/>
            <a:pathLst>
              <a:path w="538241" h="603071">
                <a:moveTo>
                  <a:pt x="0" y="0"/>
                </a:moveTo>
                <a:lnTo>
                  <a:pt x="538241" y="0"/>
                </a:lnTo>
                <a:lnTo>
                  <a:pt x="538241" y="603071"/>
                </a:lnTo>
                <a:lnTo>
                  <a:pt x="0" y="6030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TextBox 27"/>
          <p:cNvSpPr txBox="1"/>
          <p:nvPr/>
        </p:nvSpPr>
        <p:spPr>
          <a:xfrm>
            <a:off x="1136320" y="8907303"/>
            <a:ext cx="8115300" cy="566102"/>
          </a:xfrm>
          <a:prstGeom prst="rect">
            <a:avLst/>
          </a:prstGeom>
        </p:spPr>
        <p:txBody>
          <a:bodyPr lIns="0" tIns="0" rIns="0" bIns="0" rtlCol="0" anchor="t">
            <a:spAutoFit/>
          </a:bodyPr>
          <a:lstStyle/>
          <a:p>
            <a:pPr marL="0" lvl="0" indent="0" algn="l">
              <a:lnSpc>
                <a:spcPts val="4497"/>
              </a:lnSpc>
              <a:spcBef>
                <a:spcPct val="0"/>
              </a:spcBef>
            </a:pPr>
            <a:r>
              <a:rPr lang="en-US" sz="3212" dirty="0">
                <a:solidFill>
                  <a:srgbClr val="000000"/>
                </a:solidFill>
                <a:latin typeface="Poppins"/>
                <a:ea typeface="Poppins"/>
                <a:cs typeface="Poppins"/>
                <a:sym typeface="Poppins"/>
              </a:rPr>
              <a:t>Median: 2-Quantiles (</a:t>
            </a:r>
            <a:r>
              <a:rPr lang="en-US" sz="3212" dirty="0" err="1">
                <a:solidFill>
                  <a:srgbClr val="000000"/>
                </a:solidFill>
                <a:latin typeface="Poppins"/>
                <a:ea typeface="Poppins"/>
                <a:cs typeface="Poppins"/>
                <a:sym typeface="Poppins"/>
              </a:rPr>
              <a:t>trung</a:t>
            </a:r>
            <a:r>
              <a:rPr lang="en-US" sz="3212" dirty="0">
                <a:solidFill>
                  <a:srgbClr val="000000"/>
                </a:solidFill>
                <a:latin typeface="Poppins"/>
                <a:ea typeface="Poppins"/>
                <a:cs typeface="Poppins"/>
                <a:sym typeface="Poppins"/>
              </a:rPr>
              <a:t> </a:t>
            </a:r>
            <a:r>
              <a:rPr lang="en-US" sz="3212" dirty="0" err="1">
                <a:solidFill>
                  <a:srgbClr val="000000"/>
                </a:solidFill>
                <a:latin typeface="Poppins"/>
                <a:ea typeface="Poppins"/>
                <a:cs typeface="Poppins"/>
                <a:sym typeface="Poppins"/>
              </a:rPr>
              <a:t>vị</a:t>
            </a:r>
            <a:r>
              <a:rPr lang="en-US" sz="3212" dirty="0">
                <a:solidFill>
                  <a:srgbClr val="000000"/>
                </a:solidFill>
                <a:latin typeface="Poppins"/>
                <a:ea typeface="Poppins"/>
                <a:cs typeface="Poppins"/>
                <a:sym typeface="Poppins"/>
              </a:rPr>
              <a:t>)</a:t>
            </a:r>
          </a:p>
        </p:txBody>
      </p:sp>
      <p:sp>
        <p:nvSpPr>
          <p:cNvPr id="28" name="Freeform 28"/>
          <p:cNvSpPr/>
          <p:nvPr/>
        </p:nvSpPr>
        <p:spPr>
          <a:xfrm>
            <a:off x="598079" y="8931681"/>
            <a:ext cx="538241" cy="603071"/>
          </a:xfrm>
          <a:custGeom>
            <a:avLst/>
            <a:gdLst/>
            <a:ahLst/>
            <a:cxnLst/>
            <a:rect l="l" t="t" r="r" b="b"/>
            <a:pathLst>
              <a:path w="538241" h="603071">
                <a:moveTo>
                  <a:pt x="0" y="0"/>
                </a:moveTo>
                <a:lnTo>
                  <a:pt x="538241" y="0"/>
                </a:lnTo>
                <a:lnTo>
                  <a:pt x="538241" y="603071"/>
                </a:lnTo>
                <a:lnTo>
                  <a:pt x="0" y="6030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17913921" y="2995245"/>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5963728" y="8819387"/>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0" y="-1495350"/>
            <a:ext cx="12451204" cy="3226360"/>
            <a:chOff x="0" y="0"/>
            <a:chExt cx="16601606" cy="4301813"/>
          </a:xfrm>
        </p:grpSpPr>
        <p:sp>
          <p:nvSpPr>
            <p:cNvPr id="10" name="Freeform 10"/>
            <p:cNvSpPr/>
            <p:nvPr/>
          </p:nvSpPr>
          <p:spPr>
            <a:xfrm rot="5400000">
              <a:off x="11185566"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134732"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3455534" y="-1114227"/>
              <a:ext cx="4301813" cy="6530267"/>
            </a:xfrm>
            <a:custGeom>
              <a:avLst/>
              <a:gdLst/>
              <a:ahLst/>
              <a:cxnLst/>
              <a:rect l="l" t="t" r="r" b="b"/>
              <a:pathLst>
                <a:path w="4301813" h="6530267">
                  <a:moveTo>
                    <a:pt x="0" y="0"/>
                  </a:moveTo>
                  <a:lnTo>
                    <a:pt x="4301814" y="0"/>
                  </a:lnTo>
                  <a:lnTo>
                    <a:pt x="4301814"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1114227"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218396" y="3529313"/>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18396" y="5372692"/>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9457705" y="2570000"/>
            <a:ext cx="8830295" cy="4368835"/>
          </a:xfrm>
          <a:custGeom>
            <a:avLst/>
            <a:gdLst/>
            <a:ahLst/>
            <a:cxnLst/>
            <a:rect l="l" t="t" r="r" b="b"/>
            <a:pathLst>
              <a:path w="8830295" h="4368835">
                <a:moveTo>
                  <a:pt x="0" y="0"/>
                </a:moveTo>
                <a:lnTo>
                  <a:pt x="8830295" y="0"/>
                </a:lnTo>
                <a:lnTo>
                  <a:pt x="8830295" y="4368835"/>
                </a:lnTo>
                <a:lnTo>
                  <a:pt x="0" y="4368835"/>
                </a:lnTo>
                <a:lnTo>
                  <a:pt x="0" y="0"/>
                </a:lnTo>
                <a:close/>
              </a:path>
            </a:pathLst>
          </a:custGeom>
          <a:blipFill>
            <a:blip r:embed="rId8"/>
            <a:stretch>
              <a:fillRect/>
            </a:stretch>
          </a:blipFill>
        </p:spPr>
      </p:sp>
      <p:sp>
        <p:nvSpPr>
          <p:cNvPr id="17" name="TextBox 17"/>
          <p:cNvSpPr txBox="1"/>
          <p:nvPr/>
        </p:nvSpPr>
        <p:spPr>
          <a:xfrm>
            <a:off x="0" y="-104775"/>
            <a:ext cx="10153547" cy="183578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DejaVu Serif Bold"/>
                <a:ea typeface="DejaVu Serif Bold"/>
                <a:cs typeface="DejaVu Serif Bold"/>
                <a:sym typeface="DejaVu Serif Bold"/>
              </a:rPr>
              <a:t>2.1 Range, quartiles, and interquartile range</a:t>
            </a:r>
          </a:p>
        </p:txBody>
      </p:sp>
      <p:sp>
        <p:nvSpPr>
          <p:cNvPr id="18" name="TextBox 18"/>
          <p:cNvSpPr txBox="1"/>
          <p:nvPr/>
        </p:nvSpPr>
        <p:spPr>
          <a:xfrm>
            <a:off x="228548" y="1960863"/>
            <a:ext cx="4696301" cy="1244600"/>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Quartiles </a:t>
            </a:r>
          </a:p>
          <a:p>
            <a:pPr marL="0" lvl="0" indent="0" algn="ctr">
              <a:lnSpc>
                <a:spcPts val="4899"/>
              </a:lnSpc>
              <a:spcBef>
                <a:spcPct val="0"/>
              </a:spcBef>
            </a:pPr>
            <a:r>
              <a:rPr lang="en-US" sz="3499" b="1">
                <a:solidFill>
                  <a:srgbClr val="000000"/>
                </a:solidFill>
                <a:latin typeface="Poppins Bold"/>
                <a:ea typeface="Poppins Bold"/>
                <a:cs typeface="Poppins Bold"/>
                <a:sym typeface="Poppins Bold"/>
              </a:rPr>
              <a:t>(Tứ phân vị)</a:t>
            </a:r>
          </a:p>
        </p:txBody>
      </p:sp>
      <p:sp>
        <p:nvSpPr>
          <p:cNvPr id="19" name="TextBox 19"/>
          <p:cNvSpPr txBox="1"/>
          <p:nvPr/>
        </p:nvSpPr>
        <p:spPr>
          <a:xfrm>
            <a:off x="867199" y="3443588"/>
            <a:ext cx="8115300" cy="169005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Các điểm chia dữ liệu thành 4 phần bằng nhau , mỗi phần chiếm 25% dữ liệu</a:t>
            </a:r>
          </a:p>
        </p:txBody>
      </p:sp>
      <p:sp>
        <p:nvSpPr>
          <p:cNvPr id="20" name="TextBox 20"/>
          <p:cNvSpPr txBox="1"/>
          <p:nvPr/>
        </p:nvSpPr>
        <p:spPr>
          <a:xfrm>
            <a:off x="867199" y="5371764"/>
            <a:ext cx="8115300" cy="56610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Có 3 tứ phân vị : Q1, Q2, Q3</a:t>
            </a:r>
          </a:p>
        </p:txBody>
      </p:sp>
      <p:sp>
        <p:nvSpPr>
          <p:cNvPr id="21" name="TextBox 21"/>
          <p:cNvSpPr txBox="1"/>
          <p:nvPr/>
        </p:nvSpPr>
        <p:spPr>
          <a:xfrm>
            <a:off x="867199" y="6650600"/>
            <a:ext cx="8115300" cy="56610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Công thức : </a:t>
            </a:r>
            <a:r>
              <a:rPr lang="en-US" sz="3212" b="1">
                <a:solidFill>
                  <a:srgbClr val="000000"/>
                </a:solidFill>
                <a:latin typeface="Poppins Bold"/>
                <a:ea typeface="Poppins Bold"/>
                <a:cs typeface="Poppins Bold"/>
                <a:sym typeface="Poppins Bold"/>
              </a:rPr>
              <a:t>Qi = (i∗(n+1))/4</a:t>
            </a:r>
          </a:p>
        </p:txBody>
      </p:sp>
      <p:sp>
        <p:nvSpPr>
          <p:cNvPr id="22" name="Freeform 22"/>
          <p:cNvSpPr/>
          <p:nvPr/>
        </p:nvSpPr>
        <p:spPr>
          <a:xfrm>
            <a:off x="218396" y="6736325"/>
            <a:ext cx="486879" cy="572799"/>
          </a:xfrm>
          <a:custGeom>
            <a:avLst/>
            <a:gdLst/>
            <a:ahLst/>
            <a:cxnLst/>
            <a:rect l="l" t="t" r="r" b="b"/>
            <a:pathLst>
              <a:path w="486879" h="572799">
                <a:moveTo>
                  <a:pt x="0" y="0"/>
                </a:moveTo>
                <a:lnTo>
                  <a:pt x="486878" y="0"/>
                </a:lnTo>
                <a:lnTo>
                  <a:pt x="486878" y="572798"/>
                </a:lnTo>
                <a:lnTo>
                  <a:pt x="0" y="57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17913921" y="2995245"/>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5963728" y="8819387"/>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0" y="-1495350"/>
            <a:ext cx="12451204" cy="3226360"/>
            <a:chOff x="0" y="0"/>
            <a:chExt cx="16601606" cy="4301813"/>
          </a:xfrm>
        </p:grpSpPr>
        <p:sp>
          <p:nvSpPr>
            <p:cNvPr id="10" name="Freeform 10"/>
            <p:cNvSpPr/>
            <p:nvPr/>
          </p:nvSpPr>
          <p:spPr>
            <a:xfrm rot="5400000">
              <a:off x="11185566"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134732"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3455534" y="-1114227"/>
              <a:ext cx="4301813" cy="6530267"/>
            </a:xfrm>
            <a:custGeom>
              <a:avLst/>
              <a:gdLst/>
              <a:ahLst/>
              <a:cxnLst/>
              <a:rect l="l" t="t" r="r" b="b"/>
              <a:pathLst>
                <a:path w="4301813" h="6530267">
                  <a:moveTo>
                    <a:pt x="0" y="0"/>
                  </a:moveTo>
                  <a:lnTo>
                    <a:pt x="4301814" y="0"/>
                  </a:lnTo>
                  <a:lnTo>
                    <a:pt x="4301814"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1114227"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218396" y="3529313"/>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18396" y="5372692"/>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18396" y="6736325"/>
            <a:ext cx="486879" cy="572799"/>
          </a:xfrm>
          <a:custGeom>
            <a:avLst/>
            <a:gdLst/>
            <a:ahLst/>
            <a:cxnLst/>
            <a:rect l="l" t="t" r="r" b="b"/>
            <a:pathLst>
              <a:path w="486879" h="572799">
                <a:moveTo>
                  <a:pt x="0" y="0"/>
                </a:moveTo>
                <a:lnTo>
                  <a:pt x="486878" y="0"/>
                </a:lnTo>
                <a:lnTo>
                  <a:pt x="486878" y="572798"/>
                </a:lnTo>
                <a:lnTo>
                  <a:pt x="0" y="57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8740605" y="2860296"/>
            <a:ext cx="9907555" cy="5597590"/>
          </a:xfrm>
          <a:custGeom>
            <a:avLst/>
            <a:gdLst/>
            <a:ahLst/>
            <a:cxnLst/>
            <a:rect l="l" t="t" r="r" b="b"/>
            <a:pathLst>
              <a:path w="9907555" h="5597590">
                <a:moveTo>
                  <a:pt x="0" y="0"/>
                </a:moveTo>
                <a:lnTo>
                  <a:pt x="9907556" y="0"/>
                </a:lnTo>
                <a:lnTo>
                  <a:pt x="9907556" y="5597590"/>
                </a:lnTo>
                <a:lnTo>
                  <a:pt x="0" y="5597590"/>
                </a:lnTo>
                <a:lnTo>
                  <a:pt x="0" y="0"/>
                </a:lnTo>
                <a:close/>
              </a:path>
            </a:pathLst>
          </a:custGeom>
          <a:blipFill>
            <a:blip r:embed="rId8"/>
            <a:stretch>
              <a:fillRect/>
            </a:stretch>
          </a:blipFill>
        </p:spPr>
      </p:sp>
      <p:sp>
        <p:nvSpPr>
          <p:cNvPr id="18" name="TextBox 18"/>
          <p:cNvSpPr txBox="1"/>
          <p:nvPr/>
        </p:nvSpPr>
        <p:spPr>
          <a:xfrm>
            <a:off x="0" y="-104775"/>
            <a:ext cx="10153547" cy="183578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DejaVu Serif Bold"/>
                <a:ea typeface="DejaVu Serif Bold"/>
                <a:cs typeface="DejaVu Serif Bold"/>
                <a:sym typeface="DejaVu Serif Bold"/>
              </a:rPr>
              <a:t>2.1 Range, quartiles, and interquartile range</a:t>
            </a:r>
          </a:p>
        </p:txBody>
      </p:sp>
      <p:sp>
        <p:nvSpPr>
          <p:cNvPr id="19" name="TextBox 19"/>
          <p:cNvSpPr txBox="1"/>
          <p:nvPr/>
        </p:nvSpPr>
        <p:spPr>
          <a:xfrm>
            <a:off x="-7689" y="1960863"/>
            <a:ext cx="6438697" cy="1244600"/>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Interquartiles range </a:t>
            </a:r>
          </a:p>
          <a:p>
            <a:pPr marL="0" lvl="0" indent="0" algn="ctr">
              <a:lnSpc>
                <a:spcPts val="4899"/>
              </a:lnSpc>
              <a:spcBef>
                <a:spcPct val="0"/>
              </a:spcBef>
            </a:pPr>
            <a:r>
              <a:rPr lang="en-US" sz="3499" b="1">
                <a:solidFill>
                  <a:srgbClr val="000000"/>
                </a:solidFill>
                <a:latin typeface="Poppins Bold"/>
                <a:ea typeface="Poppins Bold"/>
                <a:cs typeface="Poppins Bold"/>
                <a:sym typeface="Poppins Bold"/>
              </a:rPr>
              <a:t>(Khoảng tứ phân vị)</a:t>
            </a:r>
          </a:p>
        </p:txBody>
      </p:sp>
      <p:sp>
        <p:nvSpPr>
          <p:cNvPr id="20" name="TextBox 20"/>
          <p:cNvSpPr txBox="1"/>
          <p:nvPr/>
        </p:nvSpPr>
        <p:spPr>
          <a:xfrm>
            <a:off x="867199" y="3443588"/>
            <a:ext cx="8115300" cy="1128077"/>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IQR đo độ phân tán của dữ liệu bằng cách lấy khoảng giữa Q3 và Q1</a:t>
            </a:r>
          </a:p>
        </p:txBody>
      </p:sp>
      <p:sp>
        <p:nvSpPr>
          <p:cNvPr id="21" name="TextBox 21"/>
          <p:cNvSpPr txBox="1"/>
          <p:nvPr/>
        </p:nvSpPr>
        <p:spPr>
          <a:xfrm>
            <a:off x="867199" y="5371764"/>
            <a:ext cx="8115300" cy="1128077"/>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Cho biết “khoảng rộng của 50% dữ liệu nằm giữa”, tức vùng dữ liệu trung tâm</a:t>
            </a:r>
          </a:p>
        </p:txBody>
      </p:sp>
      <p:sp>
        <p:nvSpPr>
          <p:cNvPr id="22" name="TextBox 22"/>
          <p:cNvSpPr txBox="1"/>
          <p:nvPr/>
        </p:nvSpPr>
        <p:spPr>
          <a:xfrm>
            <a:off x="867199" y="6737966"/>
            <a:ext cx="8115300" cy="566102"/>
          </a:xfrm>
          <a:prstGeom prst="rect">
            <a:avLst/>
          </a:prstGeom>
        </p:spPr>
        <p:txBody>
          <a:bodyPr lIns="0" tIns="0" rIns="0" bIns="0" rtlCol="0" anchor="t">
            <a:spAutoFit/>
          </a:bodyPr>
          <a:lstStyle/>
          <a:p>
            <a:pPr marL="0" lvl="0" indent="0" algn="l">
              <a:lnSpc>
                <a:spcPts val="4497"/>
              </a:lnSpc>
              <a:spcBef>
                <a:spcPct val="0"/>
              </a:spcBef>
            </a:pPr>
            <a:r>
              <a:rPr lang="en-US" sz="3212">
                <a:solidFill>
                  <a:srgbClr val="000000"/>
                </a:solidFill>
                <a:latin typeface="Poppins"/>
                <a:ea typeface="Poppins"/>
                <a:cs typeface="Poppins"/>
                <a:sym typeface="Poppins"/>
              </a:rPr>
              <a:t>Công thức : </a:t>
            </a:r>
            <a:r>
              <a:rPr lang="en-US" sz="3212" b="1">
                <a:solidFill>
                  <a:srgbClr val="000000"/>
                </a:solidFill>
                <a:latin typeface="Poppins Bold"/>
                <a:ea typeface="Poppins Bold"/>
                <a:cs typeface="Poppins Bold"/>
                <a:sym typeface="Poppins Bold"/>
              </a:rPr>
              <a:t>IQR = Q3- Q1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17913921" y="2995245"/>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5963728" y="8819387"/>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0" y="-1495350"/>
            <a:ext cx="12451204" cy="3226360"/>
            <a:chOff x="0" y="0"/>
            <a:chExt cx="16601606" cy="4301813"/>
          </a:xfrm>
        </p:grpSpPr>
        <p:sp>
          <p:nvSpPr>
            <p:cNvPr id="10" name="Freeform 10"/>
            <p:cNvSpPr/>
            <p:nvPr/>
          </p:nvSpPr>
          <p:spPr>
            <a:xfrm rot="5400000">
              <a:off x="11185566"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134732"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3455534" y="-1114227"/>
              <a:ext cx="4301813" cy="6530267"/>
            </a:xfrm>
            <a:custGeom>
              <a:avLst/>
              <a:gdLst/>
              <a:ahLst/>
              <a:cxnLst/>
              <a:rect l="l" t="t" r="r" b="b"/>
              <a:pathLst>
                <a:path w="4301813" h="6530267">
                  <a:moveTo>
                    <a:pt x="0" y="0"/>
                  </a:moveTo>
                  <a:lnTo>
                    <a:pt x="4301814" y="0"/>
                  </a:lnTo>
                  <a:lnTo>
                    <a:pt x="4301814"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5400000">
              <a:off x="1114227" y="-1114227"/>
              <a:ext cx="4301813" cy="6530267"/>
            </a:xfrm>
            <a:custGeom>
              <a:avLst/>
              <a:gdLst/>
              <a:ahLst/>
              <a:cxnLst/>
              <a:rect l="l" t="t" r="r" b="b"/>
              <a:pathLst>
                <a:path w="4301813" h="6530267">
                  <a:moveTo>
                    <a:pt x="0" y="0"/>
                  </a:moveTo>
                  <a:lnTo>
                    <a:pt x="4301813" y="0"/>
                  </a:lnTo>
                  <a:lnTo>
                    <a:pt x="4301813" y="6530267"/>
                  </a:lnTo>
                  <a:lnTo>
                    <a:pt x="0" y="6530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0" y="22561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0" y="-104775"/>
            <a:ext cx="10153547" cy="183578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FFFF"/>
                </a:solidFill>
                <a:latin typeface="DejaVu Serif Bold"/>
                <a:ea typeface="DejaVu Serif Bold"/>
                <a:cs typeface="DejaVu Serif Bold"/>
                <a:sym typeface="DejaVu Serif Bold"/>
              </a:rPr>
              <a:t>2.1 Range, quartiles, and interquartile range</a:t>
            </a:r>
          </a:p>
        </p:txBody>
      </p:sp>
      <p:sp>
        <p:nvSpPr>
          <p:cNvPr id="18" name="TextBox 18"/>
          <p:cNvSpPr txBox="1"/>
          <p:nvPr/>
        </p:nvSpPr>
        <p:spPr>
          <a:xfrm>
            <a:off x="870882" y="2160942"/>
            <a:ext cx="16388418" cy="1227105"/>
          </a:xfrm>
          <a:prstGeom prst="rect">
            <a:avLst/>
          </a:prstGeom>
        </p:spPr>
        <p:txBody>
          <a:bodyPr lIns="0" tIns="0" rIns="0" bIns="0" rtlCol="0" anchor="t">
            <a:spAutoFit/>
          </a:bodyPr>
          <a:lstStyle/>
          <a:p>
            <a:pPr algn="ctr">
              <a:lnSpc>
                <a:spcPts val="4814"/>
              </a:lnSpc>
              <a:spcBef>
                <a:spcPct val="0"/>
              </a:spcBef>
            </a:pPr>
            <a:r>
              <a:rPr lang="en-US" sz="3438" b="1">
                <a:solidFill>
                  <a:srgbClr val="000000"/>
                </a:solidFill>
                <a:latin typeface="Poppins Bold"/>
                <a:ea typeface="Poppins Bold"/>
                <a:cs typeface="Poppins Bold"/>
                <a:sym typeface="Poppins Bold"/>
              </a:rPr>
              <a:t>Ví dụ</a:t>
            </a:r>
            <a:r>
              <a:rPr lang="en-US" sz="3438">
                <a:solidFill>
                  <a:srgbClr val="000000"/>
                </a:solidFill>
                <a:latin typeface="Poppins"/>
                <a:ea typeface="Poppins"/>
                <a:cs typeface="Poppins"/>
                <a:sym typeface="Poppins"/>
              </a:rPr>
              <a:t>:  Cho tập dữ liệu 30, 36, 47, 50, 52, 52, 56, 60, 63, 70, 70, 110.</a:t>
            </a:r>
          </a:p>
          <a:p>
            <a:pPr algn="ctr">
              <a:lnSpc>
                <a:spcPts val="4814"/>
              </a:lnSpc>
              <a:spcBef>
                <a:spcPct val="0"/>
              </a:spcBef>
            </a:pPr>
            <a:r>
              <a:rPr lang="en-US" sz="3438">
                <a:solidFill>
                  <a:srgbClr val="000000"/>
                </a:solidFill>
                <a:latin typeface="Poppins"/>
                <a:ea typeface="Poppins"/>
                <a:cs typeface="Poppins"/>
                <a:sym typeface="Poppins"/>
              </a:rPr>
              <a:t> Tìm Q1, Q2,Q3, IQR?</a:t>
            </a:r>
          </a:p>
        </p:txBody>
      </p:sp>
      <p:sp>
        <p:nvSpPr>
          <p:cNvPr id="19" name="TextBox 19"/>
          <p:cNvSpPr txBox="1"/>
          <p:nvPr/>
        </p:nvSpPr>
        <p:spPr>
          <a:xfrm>
            <a:off x="1730900" y="3592835"/>
            <a:ext cx="11066404" cy="2455620"/>
          </a:xfrm>
          <a:prstGeom prst="rect">
            <a:avLst/>
          </a:prstGeom>
        </p:spPr>
        <p:txBody>
          <a:bodyPr lIns="0" tIns="0" rIns="0" bIns="0" rtlCol="0" anchor="t">
            <a:spAutoFit/>
          </a:bodyPr>
          <a:lstStyle/>
          <a:p>
            <a:pPr algn="l">
              <a:lnSpc>
                <a:spcPts val="3250"/>
              </a:lnSpc>
            </a:pPr>
            <a:r>
              <a:rPr lang="en-US" sz="2322" b="1">
                <a:solidFill>
                  <a:srgbClr val="000000"/>
                </a:solidFill>
                <a:latin typeface="Poppins Bold"/>
                <a:ea typeface="Poppins Bold"/>
                <a:cs typeface="Poppins Bold"/>
                <a:sym typeface="Poppins Bold"/>
              </a:rPr>
              <a:t> Cách 1</a:t>
            </a:r>
          </a:p>
          <a:p>
            <a:pPr algn="just">
              <a:lnSpc>
                <a:spcPts val="3250"/>
              </a:lnSpc>
            </a:pPr>
            <a:r>
              <a:rPr lang="en-US" sz="2322">
                <a:solidFill>
                  <a:srgbClr val="000000"/>
                </a:solidFill>
                <a:latin typeface="Poppins"/>
                <a:ea typeface="Poppins"/>
                <a:cs typeface="Poppins"/>
                <a:sym typeface="Poppins"/>
              </a:rPr>
              <a:t>n= 12 phần tử</a:t>
            </a:r>
          </a:p>
          <a:p>
            <a:pPr marL="501331" lvl="1" indent="-250666" algn="just">
              <a:lnSpc>
                <a:spcPts val="3250"/>
              </a:lnSpc>
              <a:buFont typeface="Arial"/>
              <a:buChar char="•"/>
            </a:pPr>
            <a:r>
              <a:rPr lang="en-US" sz="2322">
                <a:solidFill>
                  <a:srgbClr val="000000"/>
                </a:solidFill>
                <a:latin typeface="Poppins"/>
                <a:ea typeface="Poppins"/>
                <a:cs typeface="Poppins"/>
                <a:sym typeface="Poppins"/>
              </a:rPr>
              <a:t>Vị trí của Q1 = (1 * (12 + 1) ) /4 ~ 3 =&gt; Q1 = 47</a:t>
            </a:r>
          </a:p>
          <a:p>
            <a:pPr marL="501331" lvl="1" indent="-250666" algn="just">
              <a:lnSpc>
                <a:spcPts val="3250"/>
              </a:lnSpc>
              <a:buFont typeface="Arial"/>
              <a:buChar char="•"/>
            </a:pPr>
            <a:r>
              <a:rPr lang="en-US" sz="2322">
                <a:solidFill>
                  <a:srgbClr val="000000"/>
                </a:solidFill>
                <a:latin typeface="Poppins"/>
                <a:ea typeface="Poppins"/>
                <a:cs typeface="Poppins"/>
                <a:sym typeface="Poppins"/>
              </a:rPr>
              <a:t>Vị trí của Q2 = (2 * (12+1))/4 ~ 7 =&gt; Q2 = 56</a:t>
            </a:r>
          </a:p>
          <a:p>
            <a:pPr marL="501331" lvl="1" indent="-250666" algn="just">
              <a:lnSpc>
                <a:spcPts val="3250"/>
              </a:lnSpc>
              <a:buFont typeface="Arial"/>
              <a:buChar char="•"/>
            </a:pPr>
            <a:r>
              <a:rPr lang="en-US" sz="2322">
                <a:solidFill>
                  <a:srgbClr val="000000"/>
                </a:solidFill>
                <a:latin typeface="Poppins"/>
                <a:ea typeface="Poppins"/>
                <a:cs typeface="Poppins"/>
                <a:sym typeface="Poppins"/>
              </a:rPr>
              <a:t> Vị trí của Q3 = (3 * (12 + 1))/4 ~ 10 =&gt; Q3 = 70 </a:t>
            </a:r>
          </a:p>
          <a:p>
            <a:pPr algn="just">
              <a:lnSpc>
                <a:spcPts val="3250"/>
              </a:lnSpc>
              <a:spcBef>
                <a:spcPct val="0"/>
              </a:spcBef>
            </a:pPr>
            <a:r>
              <a:rPr lang="en-US" sz="2322">
                <a:solidFill>
                  <a:srgbClr val="000000"/>
                </a:solidFill>
                <a:latin typeface="Poppins"/>
                <a:ea typeface="Poppins"/>
                <a:cs typeface="Poppins"/>
                <a:sym typeface="Poppins"/>
              </a:rPr>
              <a:t>                             </a:t>
            </a:r>
            <a:r>
              <a:rPr lang="en-US" sz="2322" b="1">
                <a:solidFill>
                  <a:srgbClr val="000000"/>
                </a:solidFill>
                <a:latin typeface="Poppins Bold"/>
                <a:ea typeface="Poppins Bold"/>
                <a:cs typeface="Poppins Bold"/>
                <a:sym typeface="Poppins Bold"/>
              </a:rPr>
              <a:t>  IQR</a:t>
            </a:r>
            <a:r>
              <a:rPr lang="en-US" sz="2322">
                <a:solidFill>
                  <a:srgbClr val="000000"/>
                </a:solidFill>
                <a:latin typeface="Poppins"/>
                <a:ea typeface="Poppins"/>
                <a:cs typeface="Poppins"/>
                <a:sym typeface="Poppins"/>
              </a:rPr>
              <a:t> = Q3-Q1 = 70-47= 23</a:t>
            </a:r>
          </a:p>
        </p:txBody>
      </p:sp>
      <p:sp>
        <p:nvSpPr>
          <p:cNvPr id="20" name="TextBox 20"/>
          <p:cNvSpPr txBox="1"/>
          <p:nvPr/>
        </p:nvSpPr>
        <p:spPr>
          <a:xfrm>
            <a:off x="1730900" y="6236412"/>
            <a:ext cx="11544874" cy="5055871"/>
          </a:xfrm>
          <a:prstGeom prst="rect">
            <a:avLst/>
          </a:prstGeom>
        </p:spPr>
        <p:txBody>
          <a:bodyPr lIns="0" tIns="0" rIns="0" bIns="0" rtlCol="0" anchor="t">
            <a:spAutoFit/>
          </a:bodyPr>
          <a:lstStyle/>
          <a:p>
            <a:pPr algn="l">
              <a:lnSpc>
                <a:spcPts val="3250"/>
              </a:lnSpc>
            </a:pPr>
            <a:r>
              <a:rPr lang="en-US" sz="2322" b="1">
                <a:solidFill>
                  <a:srgbClr val="000000"/>
                </a:solidFill>
                <a:latin typeface="Poppins Bold"/>
                <a:ea typeface="Poppins Bold"/>
                <a:cs typeface="Poppins Bold"/>
                <a:sym typeface="Poppins Bold"/>
              </a:rPr>
              <a:t> Cách 2</a:t>
            </a:r>
          </a:p>
          <a:p>
            <a:pPr algn="l">
              <a:lnSpc>
                <a:spcPts val="3250"/>
              </a:lnSpc>
            </a:pPr>
            <a:r>
              <a:rPr lang="en-US" sz="2322">
                <a:solidFill>
                  <a:srgbClr val="000000"/>
                </a:solidFill>
                <a:latin typeface="Poppins"/>
                <a:ea typeface="Poppins"/>
                <a:cs typeface="Poppins"/>
                <a:sym typeface="Poppins"/>
              </a:rPr>
              <a:t>n= 12 phần tử là số chẵn</a:t>
            </a:r>
          </a:p>
          <a:p>
            <a:pPr marL="501015" lvl="1" indent="-250190" algn="l">
              <a:lnSpc>
                <a:spcPts val="3250"/>
              </a:lnSpc>
              <a:buFont typeface="Arial"/>
              <a:buChar char="•"/>
            </a:pPr>
            <a:r>
              <a:rPr lang="en-US" sz="2322">
                <a:solidFill>
                  <a:srgbClr val="000000"/>
                </a:solidFill>
                <a:latin typeface="Poppins"/>
                <a:ea typeface="Poppins"/>
                <a:cs typeface="Poppins"/>
                <a:sym typeface="Poppins"/>
              </a:rPr>
              <a:t>Q2 (Median) = Trung bình (hạng tử thứ 6 và hạng tử thứ 7) = (52+56)/2 = 54</a:t>
            </a:r>
            <a:endParaRPr lang="en-US" sz="2322">
              <a:solidFill>
                <a:srgbClr val="000000"/>
              </a:solidFill>
              <a:latin typeface="Poppins"/>
              <a:ea typeface="Poppins"/>
              <a:cs typeface="Poppins"/>
            </a:endParaRPr>
          </a:p>
          <a:p>
            <a:pPr marL="501331" lvl="1" indent="-250666" algn="l">
              <a:lnSpc>
                <a:spcPts val="3250"/>
              </a:lnSpc>
              <a:buFont typeface="Arial"/>
              <a:buChar char="•"/>
            </a:pPr>
            <a:r>
              <a:rPr lang="en-US" sz="2322">
                <a:solidFill>
                  <a:srgbClr val="000000"/>
                </a:solidFill>
                <a:latin typeface="Poppins"/>
                <a:ea typeface="Poppins"/>
                <a:cs typeface="Poppins"/>
                <a:sym typeface="Poppins"/>
              </a:rPr>
              <a:t>Q1 là median của nửa dưới : 30,36,47,50,52,52 có 6 phần tử</a:t>
            </a:r>
          </a:p>
          <a:p>
            <a:pPr algn="l">
              <a:lnSpc>
                <a:spcPts val="3250"/>
              </a:lnSpc>
            </a:pPr>
            <a:r>
              <a:rPr lang="en-US" sz="2322">
                <a:solidFill>
                  <a:srgbClr val="000000"/>
                </a:solidFill>
                <a:latin typeface="Poppins"/>
                <a:ea typeface="Poppins"/>
                <a:cs typeface="Poppins"/>
                <a:sym typeface="Poppins"/>
              </a:rPr>
              <a:t>    Q1 = (47+50)/2 = 48,5</a:t>
            </a:r>
          </a:p>
          <a:p>
            <a:pPr marL="501331" lvl="1" indent="-250666" algn="l">
              <a:lnSpc>
                <a:spcPts val="3250"/>
              </a:lnSpc>
              <a:buFont typeface="Arial"/>
              <a:buChar char="•"/>
            </a:pPr>
            <a:r>
              <a:rPr lang="en-US" sz="2322">
                <a:solidFill>
                  <a:srgbClr val="000000"/>
                </a:solidFill>
                <a:latin typeface="Poppins"/>
                <a:ea typeface="Poppins"/>
                <a:cs typeface="Poppins"/>
                <a:sym typeface="Poppins"/>
              </a:rPr>
              <a:t>Q3 là median của nửa trên : 56, 60, 63, 70, 70, 110 có 6 phần tử</a:t>
            </a:r>
          </a:p>
          <a:p>
            <a:pPr algn="l">
              <a:lnSpc>
                <a:spcPts val="3250"/>
              </a:lnSpc>
            </a:pPr>
            <a:r>
              <a:rPr lang="en-US" sz="2322">
                <a:solidFill>
                  <a:srgbClr val="000000"/>
                </a:solidFill>
                <a:latin typeface="Poppins"/>
                <a:ea typeface="Poppins"/>
                <a:cs typeface="Poppins"/>
                <a:sym typeface="Poppins"/>
              </a:rPr>
              <a:t>    Q3 = (63+70)/2 = 66,5</a:t>
            </a:r>
          </a:p>
          <a:p>
            <a:pPr algn="l">
              <a:lnSpc>
                <a:spcPts val="3250"/>
              </a:lnSpc>
            </a:pPr>
            <a:r>
              <a:rPr lang="en-US" sz="2322">
                <a:solidFill>
                  <a:srgbClr val="000000"/>
                </a:solidFill>
                <a:latin typeface="Poppins"/>
                <a:ea typeface="Poppins"/>
                <a:cs typeface="Poppins"/>
                <a:sym typeface="Poppins"/>
              </a:rPr>
              <a:t>                                        </a:t>
            </a:r>
            <a:r>
              <a:rPr lang="en-US" sz="2322" b="1">
                <a:solidFill>
                  <a:srgbClr val="000000"/>
                </a:solidFill>
                <a:latin typeface="Poppins Bold"/>
                <a:ea typeface="Poppins Bold"/>
                <a:cs typeface="Poppins Bold"/>
                <a:sym typeface="Poppins Bold"/>
              </a:rPr>
              <a:t> IQR</a:t>
            </a:r>
            <a:r>
              <a:rPr lang="en-US" sz="2322">
                <a:solidFill>
                  <a:srgbClr val="000000"/>
                </a:solidFill>
                <a:latin typeface="Poppins"/>
                <a:ea typeface="Poppins"/>
                <a:cs typeface="Poppins"/>
                <a:sym typeface="Poppins"/>
              </a:rPr>
              <a:t> = Q3-Q1 = 66,5 - 48,5 = 18</a:t>
            </a:r>
          </a:p>
          <a:p>
            <a:pPr algn="l">
              <a:lnSpc>
                <a:spcPts val="3250"/>
              </a:lnSpc>
            </a:pPr>
            <a:endParaRPr lang="en-US" sz="2322">
              <a:solidFill>
                <a:srgbClr val="000000"/>
              </a:solidFill>
              <a:latin typeface="Poppins"/>
              <a:ea typeface="Poppins"/>
              <a:cs typeface="Poppins"/>
              <a:sym typeface="Poppins"/>
            </a:endParaRPr>
          </a:p>
          <a:p>
            <a:pPr algn="l">
              <a:lnSpc>
                <a:spcPts val="3250"/>
              </a:lnSpc>
            </a:pPr>
            <a:endParaRPr lang="en-US" sz="2322">
              <a:solidFill>
                <a:srgbClr val="000000"/>
              </a:solidFill>
              <a:latin typeface="Poppins"/>
              <a:ea typeface="Poppins"/>
              <a:cs typeface="Poppins"/>
              <a:sym typeface="Poppins"/>
            </a:endParaRPr>
          </a:p>
          <a:p>
            <a:pPr algn="l">
              <a:lnSpc>
                <a:spcPts val="3250"/>
              </a:lnSpc>
              <a:spcBef>
                <a:spcPct val="0"/>
              </a:spcBef>
            </a:pPr>
            <a:endParaRPr lang="en-US" sz="2322">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963728" y="8819387"/>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8856962" y="4957419"/>
            <a:ext cx="9028448" cy="3232078"/>
          </a:xfrm>
          <a:custGeom>
            <a:avLst/>
            <a:gdLst/>
            <a:ahLst/>
            <a:cxnLst/>
            <a:rect l="l" t="t" r="r" b="b"/>
            <a:pathLst>
              <a:path w="9028448" h="3232078">
                <a:moveTo>
                  <a:pt x="0" y="0"/>
                </a:moveTo>
                <a:lnTo>
                  <a:pt x="9028448" y="0"/>
                </a:lnTo>
                <a:lnTo>
                  <a:pt x="9028448" y="3232078"/>
                </a:lnTo>
                <a:lnTo>
                  <a:pt x="0" y="3232078"/>
                </a:lnTo>
                <a:lnTo>
                  <a:pt x="0" y="0"/>
                </a:lnTo>
                <a:close/>
              </a:path>
            </a:pathLst>
          </a:custGeom>
          <a:blipFill>
            <a:blip r:embed="rId8"/>
            <a:stretch>
              <a:fillRect/>
            </a:stretch>
          </a:blipFill>
        </p:spPr>
      </p:sp>
      <p:sp>
        <p:nvSpPr>
          <p:cNvPr id="17" name="TextBox 17"/>
          <p:cNvSpPr txBox="1"/>
          <p:nvPr/>
        </p:nvSpPr>
        <p:spPr>
          <a:xfrm>
            <a:off x="486879" y="113095"/>
            <a:ext cx="9866040" cy="2617830"/>
          </a:xfrm>
          <a:prstGeom prst="rect">
            <a:avLst/>
          </a:prstGeom>
        </p:spPr>
        <p:txBody>
          <a:bodyPr lIns="0" tIns="0" rIns="0" bIns="0" rtlCol="0" anchor="t">
            <a:spAutoFit/>
          </a:bodyPr>
          <a:lstStyle/>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2.2. Five-number summary, </a:t>
            </a:r>
          </a:p>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boxplots, and outliers</a:t>
            </a:r>
          </a:p>
          <a:p>
            <a:pPr marL="0" lvl="0" indent="0" algn="l">
              <a:lnSpc>
                <a:spcPts val="6910"/>
              </a:lnSpc>
              <a:spcBef>
                <a:spcPct val="0"/>
              </a:spcBef>
            </a:pPr>
            <a:endParaRPr lang="en-US" sz="4935" b="1" i="1">
              <a:solidFill>
                <a:srgbClr val="FFFFFF"/>
              </a:solidFill>
              <a:latin typeface="DejaVu Serif Bold Italics"/>
              <a:ea typeface="DejaVu Serif Bold Italics"/>
              <a:cs typeface="DejaVu Serif Bold Italics"/>
              <a:sym typeface="DejaVu Serif Bold Italics"/>
            </a:endParaRPr>
          </a:p>
        </p:txBody>
      </p:sp>
      <p:sp>
        <p:nvSpPr>
          <p:cNvPr id="18" name="TextBox 18"/>
          <p:cNvSpPr txBox="1"/>
          <p:nvPr/>
        </p:nvSpPr>
        <p:spPr>
          <a:xfrm>
            <a:off x="905299" y="2707820"/>
            <a:ext cx="10352919" cy="717232"/>
          </a:xfrm>
          <a:prstGeom prst="rect">
            <a:avLst/>
          </a:prstGeom>
        </p:spPr>
        <p:txBody>
          <a:bodyPr lIns="0" tIns="0" rIns="0" bIns="0" rtlCol="0" anchor="t">
            <a:spAutoFit/>
          </a:bodyPr>
          <a:lstStyle/>
          <a:p>
            <a:pPr algn="ctr">
              <a:lnSpc>
                <a:spcPts val="5617"/>
              </a:lnSpc>
              <a:spcBef>
                <a:spcPct val="0"/>
              </a:spcBef>
            </a:pPr>
            <a:r>
              <a:rPr lang="en-US" sz="4012" b="1">
                <a:solidFill>
                  <a:srgbClr val="000000"/>
                </a:solidFill>
                <a:latin typeface="Poppins Bold"/>
                <a:ea typeface="Poppins Bold"/>
                <a:cs typeface="Poppins Bold"/>
                <a:sym typeface="Poppins Bold"/>
              </a:rPr>
              <a:t>1. Five-number summary (tóm tắt 5 số)</a:t>
            </a:r>
          </a:p>
        </p:txBody>
      </p:sp>
      <p:sp>
        <p:nvSpPr>
          <p:cNvPr id="19" name="TextBox 19"/>
          <p:cNvSpPr txBox="1"/>
          <p:nvPr/>
        </p:nvSpPr>
        <p:spPr>
          <a:xfrm>
            <a:off x="977565" y="3794171"/>
            <a:ext cx="9375353" cy="1690052"/>
          </a:xfrm>
          <a:prstGeom prst="rect">
            <a:avLst/>
          </a:prstGeom>
        </p:spPr>
        <p:txBody>
          <a:bodyPr lIns="0" tIns="0" rIns="0" bIns="0" rtlCol="0" anchor="t">
            <a:spAutoFit/>
          </a:bodyPr>
          <a:lstStyle/>
          <a:p>
            <a:pPr algn="ctr">
              <a:lnSpc>
                <a:spcPts val="4497"/>
              </a:lnSpc>
              <a:spcBef>
                <a:spcPct val="0"/>
              </a:spcBef>
            </a:pPr>
            <a:r>
              <a:rPr lang="en-US" sz="3212" b="1">
                <a:solidFill>
                  <a:srgbClr val="000000"/>
                </a:solidFill>
                <a:latin typeface="Poppins Bold"/>
                <a:ea typeface="Poppins Bold"/>
                <a:cs typeface="Poppins Bold"/>
                <a:sym typeface="Poppins Bold"/>
              </a:rPr>
              <a:t>Ý nghĩa:</a:t>
            </a:r>
            <a:r>
              <a:rPr lang="en-US" sz="3212">
                <a:solidFill>
                  <a:srgbClr val="000000"/>
                </a:solidFill>
                <a:latin typeface="Poppins"/>
                <a:ea typeface="Poppins"/>
                <a:cs typeface="Poppins"/>
                <a:sym typeface="Poppins"/>
              </a:rPr>
              <a:t> mô tả nhanh trung tâm, độ phân tán </a:t>
            </a:r>
          </a:p>
          <a:p>
            <a:pPr algn="l">
              <a:lnSpc>
                <a:spcPts val="4497"/>
              </a:lnSpc>
            </a:pPr>
            <a:r>
              <a:rPr lang="en-US" sz="3212">
                <a:solidFill>
                  <a:srgbClr val="000000"/>
                </a:solidFill>
                <a:latin typeface="Poppins"/>
                <a:ea typeface="Poppins"/>
                <a:cs typeface="Poppins"/>
                <a:sym typeface="Poppins"/>
              </a:rPr>
              <a:t>và phạm vi dữ liệu.</a:t>
            </a:r>
          </a:p>
          <a:p>
            <a:pPr algn="l">
              <a:lnSpc>
                <a:spcPts val="4497"/>
              </a:lnSpc>
              <a:spcBef>
                <a:spcPct val="0"/>
              </a:spcBef>
            </a:pPr>
            <a:endParaRPr lang="en-US" sz="3212">
              <a:solidFill>
                <a:srgbClr val="000000"/>
              </a:solidFill>
              <a:latin typeface="Poppins"/>
              <a:ea typeface="Poppins"/>
              <a:cs typeface="Poppins"/>
              <a:sym typeface="Poppins"/>
            </a:endParaRPr>
          </a:p>
        </p:txBody>
      </p:sp>
      <p:sp>
        <p:nvSpPr>
          <p:cNvPr id="20" name="TextBox 20"/>
          <p:cNvSpPr txBox="1"/>
          <p:nvPr/>
        </p:nvSpPr>
        <p:spPr>
          <a:xfrm>
            <a:off x="1028700" y="5398498"/>
            <a:ext cx="5585371" cy="3375977"/>
          </a:xfrm>
          <a:prstGeom prst="rect">
            <a:avLst/>
          </a:prstGeom>
        </p:spPr>
        <p:txBody>
          <a:bodyPr lIns="0" tIns="0" rIns="0" bIns="0" rtlCol="0" anchor="t">
            <a:spAutoFit/>
          </a:bodyPr>
          <a:lstStyle/>
          <a:p>
            <a:pPr algn="l">
              <a:lnSpc>
                <a:spcPts val="4497"/>
              </a:lnSpc>
              <a:spcBef>
                <a:spcPct val="0"/>
              </a:spcBef>
            </a:pPr>
            <a:r>
              <a:rPr lang="en-US" sz="3212" b="1">
                <a:solidFill>
                  <a:srgbClr val="000000"/>
                </a:solidFill>
                <a:latin typeface="Poppins Bold"/>
                <a:ea typeface="Poppins Bold"/>
                <a:cs typeface="Poppins Bold"/>
                <a:sym typeface="Poppins Bold"/>
              </a:rPr>
              <a:t>Gồm 5 giá trị:</a:t>
            </a:r>
          </a:p>
          <a:p>
            <a:pPr marL="693586" lvl="1" indent="-346793" algn="l">
              <a:lnSpc>
                <a:spcPts val="4497"/>
              </a:lnSpc>
              <a:buFont typeface="Arial"/>
              <a:buChar char="•"/>
            </a:pPr>
            <a:r>
              <a:rPr lang="en-US" sz="3212">
                <a:solidFill>
                  <a:srgbClr val="000000"/>
                </a:solidFill>
                <a:latin typeface="Poppins"/>
                <a:ea typeface="Poppins"/>
                <a:cs typeface="Poppins"/>
                <a:sym typeface="Poppins"/>
              </a:rPr>
              <a:t> Giá trị nhỏ nhất (Min)</a:t>
            </a:r>
          </a:p>
          <a:p>
            <a:pPr marL="693586" lvl="1" indent="-346793" algn="l">
              <a:lnSpc>
                <a:spcPts val="4497"/>
              </a:lnSpc>
              <a:buFont typeface="Arial"/>
              <a:buChar char="•"/>
            </a:pPr>
            <a:r>
              <a:rPr lang="en-US" sz="3212">
                <a:solidFill>
                  <a:srgbClr val="000000"/>
                </a:solidFill>
                <a:latin typeface="Poppins"/>
                <a:ea typeface="Poppins"/>
                <a:cs typeface="Poppins"/>
                <a:sym typeface="Poppins"/>
              </a:rPr>
              <a:t> Tứ phân vị Q1</a:t>
            </a:r>
          </a:p>
          <a:p>
            <a:pPr marL="693586" lvl="1" indent="-346793" algn="l">
              <a:lnSpc>
                <a:spcPts val="4497"/>
              </a:lnSpc>
              <a:buFont typeface="Arial"/>
              <a:buChar char="•"/>
            </a:pPr>
            <a:r>
              <a:rPr lang="en-US" sz="3212">
                <a:solidFill>
                  <a:srgbClr val="000000"/>
                </a:solidFill>
                <a:latin typeface="Poppins"/>
                <a:ea typeface="Poppins"/>
                <a:cs typeface="Poppins"/>
                <a:sym typeface="Poppins"/>
              </a:rPr>
              <a:t> Tứ phân vị Q2 (Median)</a:t>
            </a:r>
          </a:p>
          <a:p>
            <a:pPr marL="693586" lvl="1" indent="-346793" algn="l">
              <a:lnSpc>
                <a:spcPts val="4497"/>
              </a:lnSpc>
              <a:buFont typeface="Arial"/>
              <a:buChar char="•"/>
            </a:pPr>
            <a:r>
              <a:rPr lang="en-US" sz="3212">
                <a:solidFill>
                  <a:srgbClr val="000000"/>
                </a:solidFill>
                <a:latin typeface="Poppins"/>
                <a:ea typeface="Poppins"/>
                <a:cs typeface="Poppins"/>
                <a:sym typeface="Poppins"/>
              </a:rPr>
              <a:t> Tứ phân vị Q3</a:t>
            </a:r>
          </a:p>
          <a:p>
            <a:pPr marL="693586" lvl="1" indent="-346793" algn="l">
              <a:lnSpc>
                <a:spcPts val="4497"/>
              </a:lnSpc>
              <a:buFont typeface="Arial"/>
              <a:buChar char="•"/>
            </a:pPr>
            <a:r>
              <a:rPr lang="en-US" sz="3212">
                <a:solidFill>
                  <a:srgbClr val="000000"/>
                </a:solidFill>
                <a:latin typeface="Poppins"/>
                <a:ea typeface="Poppins"/>
                <a:cs typeface="Poppins"/>
                <a:sym typeface="Poppins"/>
              </a:rPr>
              <a:t> Giá trị lớn nhất (Max)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86977" y="1973735"/>
            <a:ext cx="7298433" cy="7079977"/>
          </a:xfrm>
          <a:custGeom>
            <a:avLst/>
            <a:gdLst/>
            <a:ahLst/>
            <a:cxnLst/>
            <a:rect l="l" t="t" r="r" b="b"/>
            <a:pathLst>
              <a:path w="7298433" h="7079977">
                <a:moveTo>
                  <a:pt x="0" y="0"/>
                </a:moveTo>
                <a:lnTo>
                  <a:pt x="7298433" y="0"/>
                </a:lnTo>
                <a:lnTo>
                  <a:pt x="7298433" y="7079976"/>
                </a:lnTo>
                <a:lnTo>
                  <a:pt x="0" y="7079976"/>
                </a:lnTo>
                <a:lnTo>
                  <a:pt x="0" y="0"/>
                </a:lnTo>
                <a:close/>
              </a:path>
            </a:pathLst>
          </a:custGeom>
          <a:blipFill>
            <a:blip r:embed="rId2"/>
            <a:stretch>
              <a:fillRect/>
            </a:stretch>
          </a:blipFill>
        </p:spPr>
      </p:sp>
      <p:sp>
        <p:nvSpPr>
          <p:cNvPr id="3" name="Freeform 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963728" y="9072761"/>
            <a:ext cx="1921682" cy="1804957"/>
            <a:chOff x="0" y="0"/>
            <a:chExt cx="2562243" cy="2406609"/>
          </a:xfrm>
        </p:grpSpPr>
        <p:sp>
          <p:nvSpPr>
            <p:cNvPr id="6" name="Freeform 6"/>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8" name="Freeform 8"/>
          <p:cNvSpPr/>
          <p:nvPr/>
        </p:nvSpPr>
        <p:spPr>
          <a:xfrm>
            <a:off x="17641971" y="8685501"/>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48024" y="-805180"/>
            <a:ext cx="11814481" cy="3061372"/>
            <a:chOff x="0" y="0"/>
            <a:chExt cx="15752642" cy="4081830"/>
          </a:xfrm>
        </p:grpSpPr>
        <p:sp>
          <p:nvSpPr>
            <p:cNvPr id="10" name="Freeform 10"/>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4" name="Freeform 14"/>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486879" y="113095"/>
            <a:ext cx="9866040" cy="2617830"/>
          </a:xfrm>
          <a:prstGeom prst="rect">
            <a:avLst/>
          </a:prstGeom>
        </p:spPr>
        <p:txBody>
          <a:bodyPr lIns="0" tIns="0" rIns="0" bIns="0" rtlCol="0" anchor="t">
            <a:spAutoFit/>
          </a:bodyPr>
          <a:lstStyle/>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2.2. Five-number summary, </a:t>
            </a:r>
          </a:p>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boxplots, and outliers</a:t>
            </a:r>
          </a:p>
          <a:p>
            <a:pPr marL="0" lvl="0" indent="0" algn="l">
              <a:lnSpc>
                <a:spcPts val="6910"/>
              </a:lnSpc>
              <a:spcBef>
                <a:spcPct val="0"/>
              </a:spcBef>
            </a:pPr>
            <a:endParaRPr lang="en-US" sz="4935" b="1" i="1">
              <a:solidFill>
                <a:srgbClr val="FFFFFF"/>
              </a:solidFill>
              <a:latin typeface="DejaVu Serif Bold Italics"/>
              <a:ea typeface="DejaVu Serif Bold Italics"/>
              <a:cs typeface="DejaVu Serif Bold Italics"/>
              <a:sym typeface="DejaVu Serif Bold Italics"/>
            </a:endParaRPr>
          </a:p>
        </p:txBody>
      </p:sp>
      <p:sp>
        <p:nvSpPr>
          <p:cNvPr id="18" name="TextBox 18"/>
          <p:cNvSpPr txBox="1"/>
          <p:nvPr/>
        </p:nvSpPr>
        <p:spPr>
          <a:xfrm>
            <a:off x="943399" y="2707820"/>
            <a:ext cx="10352919" cy="717232"/>
          </a:xfrm>
          <a:prstGeom prst="rect">
            <a:avLst/>
          </a:prstGeom>
        </p:spPr>
        <p:txBody>
          <a:bodyPr lIns="0" tIns="0" rIns="0" bIns="0" rtlCol="0" anchor="t">
            <a:spAutoFit/>
          </a:bodyPr>
          <a:lstStyle/>
          <a:p>
            <a:pPr algn="l">
              <a:lnSpc>
                <a:spcPts val="5617"/>
              </a:lnSpc>
              <a:spcBef>
                <a:spcPct val="0"/>
              </a:spcBef>
            </a:pPr>
            <a:r>
              <a:rPr lang="en-US" sz="4012" b="1">
                <a:solidFill>
                  <a:srgbClr val="000000"/>
                </a:solidFill>
                <a:latin typeface="Poppins Bold"/>
                <a:ea typeface="Poppins Bold"/>
                <a:cs typeface="Poppins Bold"/>
                <a:sym typeface="Poppins Bold"/>
              </a:rPr>
              <a:t>2. Outlier (giá trị ngoại lai)</a:t>
            </a:r>
          </a:p>
        </p:txBody>
      </p:sp>
      <p:sp>
        <p:nvSpPr>
          <p:cNvPr id="19" name="TextBox 19"/>
          <p:cNvSpPr txBox="1"/>
          <p:nvPr/>
        </p:nvSpPr>
        <p:spPr>
          <a:xfrm>
            <a:off x="376789" y="3596502"/>
            <a:ext cx="9562806" cy="1185242"/>
          </a:xfrm>
          <a:prstGeom prst="rect">
            <a:avLst/>
          </a:prstGeom>
        </p:spPr>
        <p:txBody>
          <a:bodyPr lIns="0" tIns="0" rIns="0" bIns="0" rtlCol="0" anchor="t">
            <a:spAutoFit/>
          </a:bodyPr>
          <a:lstStyle/>
          <a:p>
            <a:pPr marL="693586" lvl="1" indent="-346793" algn="l">
              <a:lnSpc>
                <a:spcPts val="4722"/>
              </a:lnSpc>
              <a:buFont typeface="Arial"/>
              <a:buChar char="•"/>
            </a:pPr>
            <a:r>
              <a:rPr lang="en-US" sz="3212" b="1">
                <a:solidFill>
                  <a:srgbClr val="000000"/>
                </a:solidFill>
                <a:latin typeface="Poppins Bold"/>
                <a:ea typeface="Poppins Bold"/>
                <a:cs typeface="Poppins Bold"/>
                <a:sym typeface="Poppins Bold"/>
              </a:rPr>
              <a:t>Oultlier:</a:t>
            </a:r>
            <a:r>
              <a:rPr lang="en-US" sz="3212">
                <a:solidFill>
                  <a:srgbClr val="000000"/>
                </a:solidFill>
                <a:latin typeface="Poppins"/>
                <a:ea typeface="Poppins"/>
                <a:cs typeface="Poppins"/>
                <a:sym typeface="Poppins"/>
              </a:rPr>
              <a:t> là 1 điểm dữ liệu sai lệch đáng kể </a:t>
            </a:r>
          </a:p>
          <a:p>
            <a:pPr algn="l">
              <a:lnSpc>
                <a:spcPts val="4722"/>
              </a:lnSpc>
            </a:pPr>
            <a:r>
              <a:rPr lang="en-US" sz="3212">
                <a:solidFill>
                  <a:srgbClr val="000000"/>
                </a:solidFill>
                <a:latin typeface="Poppins"/>
                <a:ea typeface="Poppins"/>
                <a:cs typeface="Poppins"/>
                <a:sym typeface="Poppins"/>
              </a:rPr>
              <a:t>   so với các vị trí khác trong quan sát.</a:t>
            </a:r>
          </a:p>
        </p:txBody>
      </p:sp>
      <p:sp>
        <p:nvSpPr>
          <p:cNvPr id="20" name="TextBox 20"/>
          <p:cNvSpPr txBox="1"/>
          <p:nvPr/>
        </p:nvSpPr>
        <p:spPr>
          <a:xfrm>
            <a:off x="1984010" y="6610544"/>
            <a:ext cx="7687517" cy="717232"/>
          </a:xfrm>
          <a:prstGeom prst="rect">
            <a:avLst/>
          </a:prstGeom>
        </p:spPr>
        <p:txBody>
          <a:bodyPr lIns="0" tIns="0" rIns="0" bIns="0" rtlCol="0" anchor="t">
            <a:spAutoFit/>
          </a:bodyPr>
          <a:lstStyle/>
          <a:p>
            <a:pPr algn="ctr">
              <a:lnSpc>
                <a:spcPts val="5617"/>
              </a:lnSpc>
              <a:spcBef>
                <a:spcPct val="0"/>
              </a:spcBef>
            </a:pPr>
            <a:r>
              <a:rPr lang="en-US" sz="4012" b="1">
                <a:solidFill>
                  <a:srgbClr val="F73D37"/>
                </a:solidFill>
                <a:latin typeface="Poppins Bold"/>
                <a:ea typeface="Poppins Bold"/>
                <a:cs typeface="Poppins Bold"/>
                <a:sym typeface="Poppins Bold"/>
              </a:rPr>
              <a:t>[Q1 – 1,5 x IQR; Q3 + 1,5 x IQR]</a:t>
            </a:r>
          </a:p>
        </p:txBody>
      </p:sp>
      <p:sp>
        <p:nvSpPr>
          <p:cNvPr id="21" name="TextBox 21"/>
          <p:cNvSpPr txBox="1"/>
          <p:nvPr/>
        </p:nvSpPr>
        <p:spPr>
          <a:xfrm>
            <a:off x="376789" y="7832601"/>
            <a:ext cx="10901958" cy="566102"/>
          </a:xfrm>
          <a:prstGeom prst="rect">
            <a:avLst/>
          </a:prstGeom>
        </p:spPr>
        <p:txBody>
          <a:bodyPr lIns="0" tIns="0" rIns="0" bIns="0" rtlCol="0" anchor="t">
            <a:spAutoFit/>
          </a:bodyPr>
          <a:lstStyle/>
          <a:p>
            <a:pPr marL="693586" lvl="1" indent="-346793" algn="l">
              <a:lnSpc>
                <a:spcPts val="4497"/>
              </a:lnSpc>
              <a:buFont typeface="Arial"/>
              <a:buChar char="•"/>
            </a:pPr>
            <a:r>
              <a:rPr lang="en-US" sz="3212">
                <a:solidFill>
                  <a:srgbClr val="000000"/>
                </a:solidFill>
                <a:latin typeface="Poppins"/>
                <a:ea typeface="Poppins"/>
                <a:cs typeface="Poppins"/>
                <a:sym typeface="Poppins"/>
              </a:rPr>
              <a:t>Trong boxplot: outlier được vẽ </a:t>
            </a:r>
            <a:r>
              <a:rPr lang="en-US" sz="3212" b="1">
                <a:solidFill>
                  <a:srgbClr val="000000"/>
                </a:solidFill>
                <a:latin typeface="Poppins Bold"/>
                <a:ea typeface="Poppins Bold"/>
                <a:cs typeface="Poppins Bold"/>
                <a:sym typeface="Poppins Bold"/>
              </a:rPr>
              <a:t>riêng lẻ bằng chấm</a:t>
            </a:r>
            <a:r>
              <a:rPr lang="en-US" sz="3212">
                <a:solidFill>
                  <a:srgbClr val="000000"/>
                </a:solidFill>
                <a:latin typeface="Poppins"/>
                <a:ea typeface="Poppins"/>
                <a:cs typeface="Poppins"/>
                <a:sym typeface="Poppins"/>
              </a:rPr>
              <a:t>.</a:t>
            </a:r>
          </a:p>
        </p:txBody>
      </p:sp>
      <p:sp>
        <p:nvSpPr>
          <p:cNvPr id="22" name="TextBox 22"/>
          <p:cNvSpPr txBox="1"/>
          <p:nvPr/>
        </p:nvSpPr>
        <p:spPr>
          <a:xfrm>
            <a:off x="13439005" y="1930279"/>
            <a:ext cx="1276499" cy="566102"/>
          </a:xfrm>
          <a:prstGeom prst="rect">
            <a:avLst/>
          </a:prstGeom>
        </p:spPr>
        <p:txBody>
          <a:bodyPr lIns="0" tIns="0" rIns="0" bIns="0" rtlCol="0" anchor="t">
            <a:spAutoFit/>
          </a:bodyPr>
          <a:lstStyle/>
          <a:p>
            <a:pPr algn="ctr">
              <a:lnSpc>
                <a:spcPts val="4497"/>
              </a:lnSpc>
              <a:spcBef>
                <a:spcPct val="0"/>
              </a:spcBef>
            </a:pPr>
            <a:r>
              <a:rPr lang="en-US" sz="3212">
                <a:solidFill>
                  <a:srgbClr val="344FCC"/>
                </a:solidFill>
                <a:latin typeface="Poppins"/>
                <a:ea typeface="Poppins"/>
                <a:cs typeface="Poppins"/>
                <a:sym typeface="Poppins"/>
              </a:rPr>
              <a:t>outlier</a:t>
            </a:r>
          </a:p>
        </p:txBody>
      </p:sp>
      <p:sp>
        <p:nvSpPr>
          <p:cNvPr id="23" name="AutoShape 23"/>
          <p:cNvSpPr/>
          <p:nvPr/>
        </p:nvSpPr>
        <p:spPr>
          <a:xfrm flipV="1">
            <a:off x="12792438" y="2503570"/>
            <a:ext cx="412924" cy="210382"/>
          </a:xfrm>
          <a:prstGeom prst="line">
            <a:avLst/>
          </a:prstGeom>
          <a:ln w="38100" cap="flat">
            <a:solidFill>
              <a:srgbClr val="000000"/>
            </a:solidFill>
            <a:prstDash val="solid"/>
            <a:headEnd type="none" w="sm" len="sm"/>
            <a:tailEnd type="arrow" w="med" len="sm"/>
          </a:ln>
        </p:spPr>
      </p:sp>
      <p:sp>
        <p:nvSpPr>
          <p:cNvPr id="24" name="AutoShape 24"/>
          <p:cNvSpPr/>
          <p:nvPr/>
        </p:nvSpPr>
        <p:spPr>
          <a:xfrm flipV="1">
            <a:off x="12792438" y="2655970"/>
            <a:ext cx="565324" cy="769081"/>
          </a:xfrm>
          <a:prstGeom prst="line">
            <a:avLst/>
          </a:prstGeom>
          <a:ln w="38100" cap="flat">
            <a:solidFill>
              <a:srgbClr val="000000"/>
            </a:solidFill>
            <a:prstDash val="solid"/>
            <a:headEnd type="none" w="sm" len="sm"/>
            <a:tailEnd type="arrow" w="med" len="sm"/>
          </a:ln>
        </p:spPr>
      </p:sp>
      <p:sp>
        <p:nvSpPr>
          <p:cNvPr id="25" name="TextBox 25"/>
          <p:cNvSpPr txBox="1"/>
          <p:nvPr/>
        </p:nvSpPr>
        <p:spPr>
          <a:xfrm>
            <a:off x="376789" y="5010344"/>
            <a:ext cx="6856661" cy="1128077"/>
          </a:xfrm>
          <a:prstGeom prst="rect">
            <a:avLst/>
          </a:prstGeom>
        </p:spPr>
        <p:txBody>
          <a:bodyPr lIns="0" tIns="0" rIns="0" bIns="0" rtlCol="0" anchor="t">
            <a:spAutoFit/>
          </a:bodyPr>
          <a:lstStyle/>
          <a:p>
            <a:pPr marL="693586" lvl="1" indent="-346793" algn="l">
              <a:lnSpc>
                <a:spcPts val="4497"/>
              </a:lnSpc>
              <a:buFont typeface="Arial"/>
              <a:buChar char="•"/>
            </a:pPr>
            <a:r>
              <a:rPr lang="en-US" sz="3212">
                <a:solidFill>
                  <a:srgbClr val="000000"/>
                </a:solidFill>
                <a:latin typeface="Poppins"/>
                <a:ea typeface="Poppins"/>
                <a:cs typeface="Poppins"/>
                <a:sym typeface="Poppins"/>
              </a:rPr>
              <a:t>Phương pháp xác định </a:t>
            </a:r>
          </a:p>
          <a:p>
            <a:pPr algn="l">
              <a:lnSpc>
                <a:spcPts val="4497"/>
              </a:lnSpc>
            </a:pPr>
            <a:r>
              <a:rPr lang="en-US" sz="3212">
                <a:solidFill>
                  <a:srgbClr val="000000"/>
                </a:solidFill>
                <a:latin typeface="Poppins"/>
                <a:ea typeface="Poppins"/>
                <a:cs typeface="Poppins"/>
                <a:sym typeface="Poppins"/>
              </a:rPr>
              <a:t>   phổ biến nhất là </a:t>
            </a:r>
            <a:r>
              <a:rPr lang="en-US" sz="3212" b="1">
                <a:solidFill>
                  <a:srgbClr val="000000"/>
                </a:solidFill>
                <a:latin typeface="Poppins Bold"/>
                <a:ea typeface="Poppins Bold"/>
                <a:cs typeface="Poppins Bold"/>
                <a:sym typeface="Poppins Bold"/>
              </a:rPr>
              <a:t>Tukey's fences</a:t>
            </a:r>
            <a:r>
              <a:rPr lang="en-US" sz="3212">
                <a:solidFill>
                  <a:srgbClr val="000000"/>
                </a:solidFill>
                <a:latin typeface="Poppins"/>
                <a:ea typeface="Poppins"/>
                <a:cs typeface="Poppins"/>
                <a:sym typeface="Poppins"/>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766458" y="1403136"/>
            <a:ext cx="6556881" cy="7702650"/>
          </a:xfrm>
          <a:custGeom>
            <a:avLst/>
            <a:gdLst/>
            <a:ahLst/>
            <a:cxnLst/>
            <a:rect l="l" t="t" r="r" b="b"/>
            <a:pathLst>
              <a:path w="6556881" h="7702650">
                <a:moveTo>
                  <a:pt x="0" y="0"/>
                </a:moveTo>
                <a:lnTo>
                  <a:pt x="6556880" y="0"/>
                </a:lnTo>
                <a:lnTo>
                  <a:pt x="6556880" y="7702650"/>
                </a:lnTo>
                <a:lnTo>
                  <a:pt x="0" y="7702650"/>
                </a:lnTo>
                <a:lnTo>
                  <a:pt x="0" y="0"/>
                </a:lnTo>
                <a:close/>
              </a:path>
            </a:pathLst>
          </a:custGeom>
          <a:blipFill>
            <a:blip r:embed="rId8"/>
            <a:stretch>
              <a:fillRect/>
            </a:stretch>
          </a:blipFill>
        </p:spPr>
      </p:sp>
      <p:sp>
        <p:nvSpPr>
          <p:cNvPr id="17" name="TextBox 17"/>
          <p:cNvSpPr txBox="1"/>
          <p:nvPr/>
        </p:nvSpPr>
        <p:spPr>
          <a:xfrm>
            <a:off x="486879" y="113095"/>
            <a:ext cx="9865757" cy="2608305"/>
          </a:xfrm>
          <a:prstGeom prst="rect">
            <a:avLst/>
          </a:prstGeom>
        </p:spPr>
        <p:txBody>
          <a:bodyPr lIns="0" tIns="0" rIns="0" bIns="0" rtlCol="0" anchor="t">
            <a:spAutoFit/>
          </a:bodyPr>
          <a:lstStyle/>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2.2. Five-number summary, </a:t>
            </a:r>
          </a:p>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boxplots, and outliers</a:t>
            </a:r>
          </a:p>
          <a:p>
            <a:pPr marL="0" lvl="0" indent="0" algn="l">
              <a:lnSpc>
                <a:spcPts val="6910"/>
              </a:lnSpc>
              <a:spcBef>
                <a:spcPct val="0"/>
              </a:spcBef>
            </a:pPr>
            <a:endParaRPr lang="en-US" sz="4935" b="1" i="1">
              <a:solidFill>
                <a:srgbClr val="FFFFFF"/>
              </a:solidFill>
              <a:latin typeface="DejaVu Serif Bold Italics"/>
              <a:ea typeface="DejaVu Serif Bold Italics"/>
              <a:cs typeface="DejaVu Serif Bold Italics"/>
              <a:sym typeface="DejaVu Serif Bold Italics"/>
            </a:endParaRPr>
          </a:p>
        </p:txBody>
      </p:sp>
      <p:sp>
        <p:nvSpPr>
          <p:cNvPr id="18" name="TextBox 18"/>
          <p:cNvSpPr txBox="1"/>
          <p:nvPr/>
        </p:nvSpPr>
        <p:spPr>
          <a:xfrm>
            <a:off x="971974" y="2707820"/>
            <a:ext cx="10814212" cy="1422082"/>
          </a:xfrm>
          <a:prstGeom prst="rect">
            <a:avLst/>
          </a:prstGeom>
        </p:spPr>
        <p:txBody>
          <a:bodyPr lIns="0" tIns="0" rIns="0" bIns="0" rtlCol="0" anchor="t">
            <a:spAutoFit/>
          </a:bodyPr>
          <a:lstStyle/>
          <a:p>
            <a:pPr algn="l">
              <a:lnSpc>
                <a:spcPts val="5617"/>
              </a:lnSpc>
              <a:spcBef>
                <a:spcPct val="0"/>
              </a:spcBef>
            </a:pPr>
            <a:r>
              <a:rPr lang="en-US" sz="4012" b="1">
                <a:solidFill>
                  <a:srgbClr val="000000"/>
                </a:solidFill>
                <a:latin typeface="Poppins Bold"/>
                <a:ea typeface="Poppins Bold"/>
                <a:cs typeface="Poppins Bold"/>
                <a:sym typeface="Poppins Bold"/>
              </a:rPr>
              <a:t>3. Boxplot (biểu đồ hộp)</a:t>
            </a:r>
          </a:p>
          <a:p>
            <a:pPr algn="l">
              <a:lnSpc>
                <a:spcPts val="5617"/>
              </a:lnSpc>
              <a:spcBef>
                <a:spcPct val="0"/>
              </a:spcBef>
            </a:pPr>
            <a:endParaRPr lang="en-US" sz="4012" b="1">
              <a:solidFill>
                <a:srgbClr val="000000"/>
              </a:solidFill>
              <a:latin typeface="Poppins Bold"/>
              <a:ea typeface="Poppins Bold"/>
              <a:cs typeface="Poppins Bold"/>
              <a:sym typeface="Poppins Bold"/>
            </a:endParaRPr>
          </a:p>
        </p:txBody>
      </p:sp>
      <p:sp>
        <p:nvSpPr>
          <p:cNvPr id="19" name="TextBox 19"/>
          <p:cNvSpPr txBox="1"/>
          <p:nvPr/>
        </p:nvSpPr>
        <p:spPr>
          <a:xfrm>
            <a:off x="971974" y="3776932"/>
            <a:ext cx="7447731" cy="1128077"/>
          </a:xfrm>
          <a:prstGeom prst="rect">
            <a:avLst/>
          </a:prstGeom>
        </p:spPr>
        <p:txBody>
          <a:bodyPr lIns="0" tIns="0" rIns="0" bIns="0" rtlCol="0" anchor="t">
            <a:spAutoFit/>
          </a:bodyPr>
          <a:lstStyle/>
          <a:p>
            <a:pPr algn="ctr">
              <a:lnSpc>
                <a:spcPts val="4497"/>
              </a:lnSpc>
              <a:spcBef>
                <a:spcPct val="0"/>
              </a:spcBef>
            </a:pPr>
            <a:r>
              <a:rPr lang="en-US" sz="3212" b="1">
                <a:solidFill>
                  <a:srgbClr val="000000"/>
                </a:solidFill>
                <a:latin typeface="Poppins Bold"/>
                <a:ea typeface="Poppins Bold"/>
                <a:cs typeface="Poppins Bold"/>
                <a:sym typeface="Poppins Bold"/>
              </a:rPr>
              <a:t>Công dụng:</a:t>
            </a:r>
            <a:r>
              <a:rPr lang="en-US" sz="3212">
                <a:solidFill>
                  <a:srgbClr val="000000"/>
                </a:solidFill>
                <a:latin typeface="Poppins"/>
                <a:ea typeface="Poppins"/>
                <a:cs typeface="Poppins"/>
                <a:sym typeface="Poppins"/>
              </a:rPr>
              <a:t> trực quan hóa phân bố, </a:t>
            </a:r>
          </a:p>
          <a:p>
            <a:pPr algn="l">
              <a:lnSpc>
                <a:spcPts val="4497"/>
              </a:lnSpc>
              <a:spcBef>
                <a:spcPct val="0"/>
              </a:spcBef>
            </a:pPr>
            <a:r>
              <a:rPr lang="en-US" sz="3212">
                <a:solidFill>
                  <a:srgbClr val="000000"/>
                </a:solidFill>
                <a:latin typeface="Poppins"/>
                <a:ea typeface="Poppins"/>
                <a:cs typeface="Poppins"/>
                <a:sym typeface="Poppins"/>
              </a:rPr>
              <a:t>so sánh nhiều nhóm dữ liệu.</a:t>
            </a:r>
          </a:p>
        </p:txBody>
      </p:sp>
      <p:sp>
        <p:nvSpPr>
          <p:cNvPr id="20" name="TextBox 20"/>
          <p:cNvSpPr txBox="1"/>
          <p:nvPr/>
        </p:nvSpPr>
        <p:spPr>
          <a:xfrm>
            <a:off x="971974" y="5168736"/>
            <a:ext cx="9052173" cy="2814002"/>
          </a:xfrm>
          <a:prstGeom prst="rect">
            <a:avLst/>
          </a:prstGeom>
        </p:spPr>
        <p:txBody>
          <a:bodyPr lIns="0" tIns="0" rIns="0" bIns="0" rtlCol="0" anchor="t">
            <a:spAutoFit/>
          </a:bodyPr>
          <a:lstStyle/>
          <a:p>
            <a:pPr algn="l">
              <a:lnSpc>
                <a:spcPts val="4497"/>
              </a:lnSpc>
              <a:spcBef>
                <a:spcPct val="0"/>
              </a:spcBef>
            </a:pPr>
            <a:r>
              <a:rPr lang="en-US" sz="3212" b="1">
                <a:solidFill>
                  <a:srgbClr val="000000"/>
                </a:solidFill>
                <a:latin typeface="Poppins Bold"/>
                <a:ea typeface="Poppins Bold"/>
                <a:cs typeface="Poppins Bold"/>
                <a:sym typeface="Poppins Bold"/>
              </a:rPr>
              <a:t>Thành phần:</a:t>
            </a:r>
          </a:p>
          <a:p>
            <a:pPr marL="693586" lvl="1" indent="-346793" algn="l">
              <a:lnSpc>
                <a:spcPts val="4497"/>
              </a:lnSpc>
              <a:buFont typeface="Arial"/>
              <a:buChar char="•"/>
            </a:pPr>
            <a:r>
              <a:rPr lang="en-US" sz="3212">
                <a:solidFill>
                  <a:srgbClr val="000000"/>
                </a:solidFill>
                <a:latin typeface="Poppins"/>
                <a:ea typeface="Poppins"/>
                <a:cs typeface="Poppins"/>
                <a:sym typeface="Poppins"/>
              </a:rPr>
              <a:t>Hộp (box): hai cạnh giới hạn bởi Q1 và Q3.</a:t>
            </a:r>
          </a:p>
          <a:p>
            <a:pPr marL="693586" lvl="1" indent="-346793" algn="l">
              <a:lnSpc>
                <a:spcPts val="4497"/>
              </a:lnSpc>
              <a:buFont typeface="Arial"/>
              <a:buChar char="•"/>
            </a:pPr>
            <a:r>
              <a:rPr lang="en-US" sz="3212">
                <a:solidFill>
                  <a:srgbClr val="000000"/>
                </a:solidFill>
                <a:latin typeface="Poppins"/>
                <a:ea typeface="Poppins"/>
                <a:cs typeface="Poppins"/>
                <a:sym typeface="Poppins"/>
              </a:rPr>
              <a:t>Đường giữa hộp: Median (Q2).</a:t>
            </a:r>
          </a:p>
          <a:p>
            <a:pPr marL="693586" lvl="1" indent="-346793" algn="l">
              <a:lnSpc>
                <a:spcPts val="4497"/>
              </a:lnSpc>
              <a:buFont typeface="Arial"/>
              <a:buChar char="•"/>
            </a:pPr>
            <a:r>
              <a:rPr lang="en-US" sz="3212">
                <a:solidFill>
                  <a:srgbClr val="000000"/>
                </a:solidFill>
                <a:latin typeface="Poppins"/>
                <a:ea typeface="Poppins"/>
                <a:cs typeface="Poppins"/>
                <a:sym typeface="Poppins"/>
              </a:rPr>
              <a:t>Râu (whiskers): kéo từ hộp ra Min và Max </a:t>
            </a:r>
          </a:p>
          <a:p>
            <a:pPr algn="l">
              <a:lnSpc>
                <a:spcPts val="4497"/>
              </a:lnSpc>
            </a:pPr>
            <a:r>
              <a:rPr lang="en-US" sz="3212">
                <a:solidFill>
                  <a:srgbClr val="000000"/>
                </a:solidFill>
                <a:latin typeface="Poppins"/>
                <a:ea typeface="Poppins"/>
                <a:cs typeface="Poppins"/>
                <a:sym typeface="Poppins"/>
              </a:rPr>
              <a:t>    nhưng có giới hạn 1.5×IQR từ 2 phía hộp.</a:t>
            </a:r>
          </a:p>
        </p:txBody>
      </p:sp>
      <p:sp>
        <p:nvSpPr>
          <p:cNvPr id="21" name="TextBox 21"/>
          <p:cNvSpPr txBox="1"/>
          <p:nvPr/>
        </p:nvSpPr>
        <p:spPr>
          <a:xfrm>
            <a:off x="13920887" y="1787404"/>
            <a:ext cx="1063600" cy="391476"/>
          </a:xfrm>
          <a:prstGeom prst="rect">
            <a:avLst/>
          </a:prstGeom>
        </p:spPr>
        <p:txBody>
          <a:bodyPr lIns="0" tIns="0" rIns="0" bIns="0" rtlCol="0" anchor="t">
            <a:spAutoFit/>
          </a:bodyPr>
          <a:lstStyle/>
          <a:p>
            <a:pPr algn="ctr">
              <a:lnSpc>
                <a:spcPts val="3097"/>
              </a:lnSpc>
              <a:spcBef>
                <a:spcPct val="0"/>
              </a:spcBef>
            </a:pPr>
            <a:r>
              <a:rPr lang="en-US" sz="2212" b="1">
                <a:solidFill>
                  <a:srgbClr val="FF0202"/>
                </a:solidFill>
                <a:latin typeface="Poppins Bold"/>
                <a:ea typeface="Poppins Bold"/>
                <a:cs typeface="Poppins Bold"/>
                <a:sym typeface="Poppins Bold"/>
              </a:rPr>
              <a:t>max &lt;=</a:t>
            </a:r>
          </a:p>
        </p:txBody>
      </p:sp>
      <p:sp>
        <p:nvSpPr>
          <p:cNvPr id="22" name="TextBox 22"/>
          <p:cNvSpPr txBox="1"/>
          <p:nvPr/>
        </p:nvSpPr>
        <p:spPr>
          <a:xfrm>
            <a:off x="14020081" y="8020838"/>
            <a:ext cx="1036662" cy="391476"/>
          </a:xfrm>
          <a:prstGeom prst="rect">
            <a:avLst/>
          </a:prstGeom>
        </p:spPr>
        <p:txBody>
          <a:bodyPr lIns="0" tIns="0" rIns="0" bIns="0" rtlCol="0" anchor="t">
            <a:spAutoFit/>
          </a:bodyPr>
          <a:lstStyle/>
          <a:p>
            <a:pPr algn="ctr">
              <a:lnSpc>
                <a:spcPts val="3097"/>
              </a:lnSpc>
              <a:spcBef>
                <a:spcPct val="0"/>
              </a:spcBef>
            </a:pPr>
            <a:r>
              <a:rPr lang="en-US" sz="2212" b="1">
                <a:solidFill>
                  <a:srgbClr val="FF0202"/>
                </a:solidFill>
                <a:latin typeface="Poppins Bold"/>
                <a:ea typeface="Poppins Bold"/>
                <a:cs typeface="Poppins Bold"/>
                <a:sym typeface="Poppins Bold"/>
              </a:rPr>
              <a:t>min &gt;=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22878" y="-489283"/>
            <a:ext cx="2165122" cy="1804957"/>
            <a:chOff x="0" y="0"/>
            <a:chExt cx="2886829" cy="2406609"/>
          </a:xfrm>
        </p:grpSpPr>
        <p:sp>
          <p:nvSpPr>
            <p:cNvPr id="3" name="Freeform 3"/>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237657" y="1642877"/>
              <a:ext cx="649172" cy="763732"/>
            </a:xfrm>
            <a:custGeom>
              <a:avLst/>
              <a:gdLst/>
              <a:ahLst/>
              <a:cxnLst/>
              <a:rect l="l" t="t" r="r" b="b"/>
              <a:pathLst>
                <a:path w="649172" h="763732">
                  <a:moveTo>
                    <a:pt x="0" y="0"/>
                  </a:moveTo>
                  <a:lnTo>
                    <a:pt x="649172" y="0"/>
                  </a:lnTo>
                  <a:lnTo>
                    <a:pt x="649172" y="763732"/>
                  </a:lnTo>
                  <a:lnTo>
                    <a:pt x="0" y="763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334479" y="1605489"/>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34479" y="327470"/>
            <a:ext cx="13198997" cy="1287543"/>
          </a:xfrm>
          <a:prstGeom prst="rect">
            <a:avLst/>
          </a:prstGeom>
        </p:spPr>
        <p:txBody>
          <a:bodyPr lIns="0" tIns="0" rIns="0" bIns="0" rtlCol="0" anchor="t">
            <a:spAutoFit/>
          </a:bodyPr>
          <a:lstStyle/>
          <a:p>
            <a:pPr algn="l">
              <a:lnSpc>
                <a:spcPts val="5158"/>
              </a:lnSpc>
            </a:pPr>
            <a:r>
              <a:rPr lang="en-US" sz="3684" b="1" i="1">
                <a:solidFill>
                  <a:srgbClr val="004AAD"/>
                </a:solidFill>
                <a:latin typeface="DejaVu Serif Bold Italics"/>
                <a:ea typeface="DejaVu Serif Bold Italics"/>
                <a:cs typeface="DejaVu Serif Bold Italics"/>
                <a:sym typeface="DejaVu Serif Bold Italics"/>
              </a:rPr>
              <a:t>2.2. Five-number summary, boxplots, and outliers</a:t>
            </a:r>
          </a:p>
          <a:p>
            <a:pPr marL="0" lvl="0" indent="0" algn="l">
              <a:lnSpc>
                <a:spcPts val="5158"/>
              </a:lnSpc>
              <a:spcBef>
                <a:spcPct val="0"/>
              </a:spcBef>
            </a:pPr>
            <a:endParaRPr lang="en-US" sz="3684" b="1" i="1">
              <a:solidFill>
                <a:srgbClr val="004AAD"/>
              </a:solidFill>
              <a:latin typeface="DejaVu Serif Bold Italics"/>
              <a:ea typeface="DejaVu Serif Bold Italics"/>
              <a:cs typeface="DejaVu Serif Bold Italics"/>
              <a:sym typeface="DejaVu Serif Bold Italics"/>
            </a:endParaRPr>
          </a:p>
        </p:txBody>
      </p:sp>
      <p:sp>
        <p:nvSpPr>
          <p:cNvPr id="8" name="TextBox 8"/>
          <p:cNvSpPr txBox="1"/>
          <p:nvPr/>
        </p:nvSpPr>
        <p:spPr>
          <a:xfrm>
            <a:off x="958239" y="1529289"/>
            <a:ext cx="17018211" cy="1690052"/>
          </a:xfrm>
          <a:prstGeom prst="rect">
            <a:avLst/>
          </a:prstGeom>
        </p:spPr>
        <p:txBody>
          <a:bodyPr lIns="0" tIns="0" rIns="0" bIns="0" rtlCol="0" anchor="t">
            <a:spAutoFit/>
          </a:bodyPr>
          <a:lstStyle/>
          <a:p>
            <a:pPr algn="l">
              <a:lnSpc>
                <a:spcPts val="4497"/>
              </a:lnSpc>
              <a:spcBef>
                <a:spcPct val="0"/>
              </a:spcBef>
            </a:pPr>
            <a:r>
              <a:rPr lang="en-US" sz="3212" b="1">
                <a:solidFill>
                  <a:srgbClr val="F73D37"/>
                </a:solidFill>
                <a:latin typeface="Poppins Bold"/>
                <a:ea typeface="Poppins Bold"/>
                <a:cs typeface="Poppins Bold"/>
                <a:sym typeface="Poppins Bold"/>
              </a:rPr>
              <a:t>Ex 2.2:</a:t>
            </a:r>
            <a:r>
              <a:rPr lang="en-US" sz="3212">
                <a:solidFill>
                  <a:srgbClr val="000000"/>
                </a:solidFill>
                <a:latin typeface="Poppins"/>
                <a:ea typeface="Poppins"/>
                <a:cs typeface="Poppins"/>
                <a:sym typeface="Poppins"/>
              </a:rPr>
              <a:t> Suppose that the data for analysis include the attribute age. The age values for the data tuples are (in ascending order) 13, 15, 16, 16, 19, 20, 20, 21, 22, 22, 25, 25, 25, 25, 30, 33, 33, 35, 35, 35, 35, 36, 40, 45, 46, 52, 70. </a:t>
            </a:r>
          </a:p>
        </p:txBody>
      </p:sp>
      <p:sp>
        <p:nvSpPr>
          <p:cNvPr id="9" name="TextBox 9"/>
          <p:cNvSpPr txBox="1"/>
          <p:nvPr/>
        </p:nvSpPr>
        <p:spPr>
          <a:xfrm>
            <a:off x="677236" y="4268054"/>
            <a:ext cx="17675467" cy="5061902"/>
          </a:xfrm>
          <a:prstGeom prst="rect">
            <a:avLst/>
          </a:prstGeom>
        </p:spPr>
        <p:txBody>
          <a:bodyPr lIns="0" tIns="0" rIns="0" bIns="0" rtlCol="0" anchor="t">
            <a:spAutoFit/>
          </a:bodyPr>
          <a:lstStyle/>
          <a:p>
            <a:pPr algn="l">
              <a:lnSpc>
                <a:spcPts val="4497"/>
              </a:lnSpc>
            </a:pPr>
            <a:r>
              <a:rPr lang="en-US" sz="3212">
                <a:solidFill>
                  <a:srgbClr val="000000"/>
                </a:solidFill>
                <a:latin typeface="Poppins"/>
                <a:ea typeface="Poppins"/>
                <a:cs typeface="Poppins"/>
                <a:sym typeface="Poppins"/>
              </a:rPr>
              <a:t>  </a:t>
            </a:r>
            <a:r>
              <a:rPr lang="en-US" sz="3212" b="1">
                <a:solidFill>
                  <a:srgbClr val="000000"/>
                </a:solidFill>
                <a:latin typeface="Poppins Bold"/>
                <a:ea typeface="Poppins Bold"/>
                <a:cs typeface="Poppins Bold"/>
                <a:sym typeface="Poppins Bold"/>
              </a:rPr>
              <a:t> n = 27 →  số lẻ  </a:t>
            </a:r>
          </a:p>
          <a:p>
            <a:pPr marL="693586" lvl="1" indent="-346793" algn="l">
              <a:lnSpc>
                <a:spcPts val="4497"/>
              </a:lnSpc>
              <a:buFont typeface="Arial"/>
              <a:buChar char="•"/>
            </a:pPr>
            <a:r>
              <a:rPr lang="en-US" sz="3212" b="1">
                <a:solidFill>
                  <a:srgbClr val="000000"/>
                </a:solidFill>
                <a:latin typeface="Poppins Bold"/>
                <a:ea typeface="Poppins Bold"/>
                <a:cs typeface="Poppins Bold"/>
                <a:sym typeface="Poppins Bold"/>
              </a:rPr>
              <a:t>Q2</a:t>
            </a:r>
            <a:r>
              <a:rPr lang="en-US" sz="3212">
                <a:solidFill>
                  <a:srgbClr val="000000"/>
                </a:solidFill>
                <a:latin typeface="Poppins"/>
                <a:ea typeface="Poppins"/>
                <a:cs typeface="Poppins"/>
                <a:sym typeface="Poppins"/>
              </a:rPr>
              <a:t> (trung vị) = 25 (phần tử thứ 14)</a:t>
            </a:r>
          </a:p>
          <a:p>
            <a:pPr marL="693586" lvl="1" indent="-346793" algn="l">
              <a:lnSpc>
                <a:spcPts val="4497"/>
              </a:lnSpc>
              <a:buFont typeface="Arial"/>
              <a:buChar char="•"/>
            </a:pPr>
            <a:r>
              <a:rPr lang="en-US" sz="3212">
                <a:solidFill>
                  <a:srgbClr val="000000"/>
                </a:solidFill>
                <a:latin typeface="Poppins"/>
                <a:ea typeface="Poppins"/>
                <a:cs typeface="Poppins"/>
                <a:sym typeface="Poppins"/>
              </a:rPr>
              <a:t>Q1 là median nửa dưới gồm 13 phần tử: 13, 15, 16, 16, 19, 20, 20, 21, 22, 22, 25, 25, 25</a:t>
            </a:r>
          </a:p>
          <a:p>
            <a:pPr algn="ctr">
              <a:lnSpc>
                <a:spcPts val="4497"/>
              </a:lnSpc>
            </a:pPr>
            <a:r>
              <a:rPr lang="en-US" sz="3212" b="1">
                <a:solidFill>
                  <a:srgbClr val="000000"/>
                </a:solidFill>
                <a:latin typeface="Poppins Bold"/>
                <a:ea typeface="Poppins Bold"/>
                <a:cs typeface="Poppins Bold"/>
                <a:sym typeface="Poppins Bold"/>
              </a:rPr>
              <a:t>Q1 </a:t>
            </a:r>
            <a:r>
              <a:rPr lang="en-US" sz="3212">
                <a:solidFill>
                  <a:srgbClr val="000000"/>
                </a:solidFill>
                <a:latin typeface="Poppins"/>
                <a:ea typeface="Poppins"/>
                <a:cs typeface="Poppins"/>
                <a:sym typeface="Poppins"/>
              </a:rPr>
              <a:t>= (20+20)/2 = 20</a:t>
            </a:r>
          </a:p>
          <a:p>
            <a:pPr marL="693586" lvl="1" indent="-346793" algn="l">
              <a:lnSpc>
                <a:spcPts val="4497"/>
              </a:lnSpc>
              <a:buFont typeface="Arial"/>
              <a:buChar char="•"/>
            </a:pPr>
            <a:r>
              <a:rPr lang="en-US" sz="3212">
                <a:solidFill>
                  <a:srgbClr val="000000"/>
                </a:solidFill>
                <a:latin typeface="Poppins"/>
                <a:ea typeface="Poppins"/>
                <a:cs typeface="Poppins"/>
                <a:sym typeface="Poppins"/>
              </a:rPr>
              <a:t>Q3 là median nửa trên gồm 13 phần tử: 30, 33, 33, 35, 35, 35, 35, 36, 40, 45, 46, 52, 70</a:t>
            </a:r>
          </a:p>
          <a:p>
            <a:pPr algn="ctr">
              <a:lnSpc>
                <a:spcPts val="4497"/>
              </a:lnSpc>
            </a:pPr>
            <a:r>
              <a:rPr lang="en-US" sz="3212" b="1">
                <a:solidFill>
                  <a:srgbClr val="000000"/>
                </a:solidFill>
                <a:latin typeface="Poppins Bold"/>
                <a:ea typeface="Poppins Bold"/>
                <a:cs typeface="Poppins Bold"/>
                <a:sym typeface="Poppins Bold"/>
              </a:rPr>
              <a:t>Q3 </a:t>
            </a:r>
            <a:r>
              <a:rPr lang="en-US" sz="3212">
                <a:solidFill>
                  <a:srgbClr val="000000"/>
                </a:solidFill>
                <a:latin typeface="Poppins"/>
                <a:ea typeface="Poppins"/>
                <a:cs typeface="Poppins"/>
                <a:sym typeface="Poppins"/>
              </a:rPr>
              <a:t>= (35+35)/2 = 35</a:t>
            </a:r>
          </a:p>
          <a:p>
            <a:pPr marL="693586" lvl="1" indent="-346793" algn="l">
              <a:lnSpc>
                <a:spcPts val="4497"/>
              </a:lnSpc>
              <a:buFont typeface="Arial"/>
              <a:buChar char="•"/>
            </a:pPr>
            <a:r>
              <a:rPr lang="en-US" sz="3212" b="1">
                <a:solidFill>
                  <a:srgbClr val="000000"/>
                </a:solidFill>
                <a:latin typeface="Poppins Bold"/>
                <a:ea typeface="Poppins Bold"/>
                <a:cs typeface="Poppins Bold"/>
                <a:sym typeface="Poppins Bold"/>
              </a:rPr>
              <a:t>IQR </a:t>
            </a:r>
            <a:r>
              <a:rPr lang="en-US" sz="3212">
                <a:solidFill>
                  <a:srgbClr val="000000"/>
                </a:solidFill>
                <a:latin typeface="Poppins"/>
                <a:ea typeface="Poppins"/>
                <a:cs typeface="Poppins"/>
                <a:sym typeface="Poppins"/>
              </a:rPr>
              <a:t>= Q3 - Q1 = 35 - 20 = 15</a:t>
            </a:r>
          </a:p>
          <a:p>
            <a:pPr marL="693586" lvl="1" indent="-346793" algn="l">
              <a:lnSpc>
                <a:spcPts val="4497"/>
              </a:lnSpc>
              <a:buFont typeface="Arial"/>
              <a:buChar char="•"/>
            </a:pPr>
            <a:r>
              <a:rPr lang="en-US" sz="3212" b="1">
                <a:solidFill>
                  <a:srgbClr val="000000"/>
                </a:solidFill>
                <a:latin typeface="Poppins Bold"/>
                <a:ea typeface="Poppins Bold"/>
                <a:cs typeface="Poppins Bold"/>
                <a:sym typeface="Poppins Bold"/>
              </a:rPr>
              <a:t>Min </a:t>
            </a:r>
            <a:r>
              <a:rPr lang="en-US" sz="3212">
                <a:solidFill>
                  <a:srgbClr val="000000"/>
                </a:solidFill>
                <a:latin typeface="Poppins"/>
                <a:ea typeface="Poppins"/>
                <a:cs typeface="Poppins"/>
                <a:sym typeface="Poppins"/>
              </a:rPr>
              <a:t>= 13</a:t>
            </a:r>
          </a:p>
          <a:p>
            <a:pPr marL="693586" lvl="1" indent="-346793" algn="l">
              <a:lnSpc>
                <a:spcPts val="4497"/>
              </a:lnSpc>
              <a:buFont typeface="Arial"/>
              <a:buChar char="•"/>
            </a:pPr>
            <a:r>
              <a:rPr lang="en-US" sz="3212" b="1">
                <a:solidFill>
                  <a:srgbClr val="000000"/>
                </a:solidFill>
                <a:latin typeface="Poppins Bold"/>
                <a:ea typeface="Poppins Bold"/>
                <a:cs typeface="Poppins Bold"/>
                <a:sym typeface="Poppins Bold"/>
              </a:rPr>
              <a:t>Max </a:t>
            </a:r>
            <a:r>
              <a:rPr lang="en-US" sz="3212">
                <a:solidFill>
                  <a:srgbClr val="000000"/>
                </a:solidFill>
                <a:latin typeface="Poppins"/>
                <a:ea typeface="Poppins"/>
                <a:cs typeface="Poppins"/>
                <a:sym typeface="Poppins"/>
              </a:rPr>
              <a:t>= 70</a:t>
            </a:r>
          </a:p>
        </p:txBody>
      </p:sp>
      <p:sp>
        <p:nvSpPr>
          <p:cNvPr id="10" name="AutoShape 10"/>
          <p:cNvSpPr/>
          <p:nvPr/>
        </p:nvSpPr>
        <p:spPr>
          <a:xfrm>
            <a:off x="6221224" y="3868004"/>
            <a:ext cx="6492240" cy="0"/>
          </a:xfrm>
          <a:prstGeom prst="line">
            <a:avLst/>
          </a:prstGeom>
          <a:ln w="38100" cap="flat">
            <a:solidFill>
              <a:srgbClr val="000000"/>
            </a:solidFill>
            <a:prstDash val="sysDash"/>
            <a:headEnd type="none" w="sm" len="sm"/>
            <a:tailEnd type="none" w="sm" len="sm"/>
          </a:ln>
        </p:spPr>
      </p:sp>
      <p:sp>
        <p:nvSpPr>
          <p:cNvPr id="11" name="Freeform 11"/>
          <p:cNvSpPr/>
          <p:nvPr/>
        </p:nvSpPr>
        <p:spPr>
          <a:xfrm rot="-10028996">
            <a:off x="16457251" y="8771600"/>
            <a:ext cx="3038397" cy="3030801"/>
          </a:xfrm>
          <a:custGeom>
            <a:avLst/>
            <a:gdLst/>
            <a:ahLst/>
            <a:cxnLst/>
            <a:rect l="l" t="t" r="r" b="b"/>
            <a:pathLst>
              <a:path w="3038397" h="3030801">
                <a:moveTo>
                  <a:pt x="0" y="0"/>
                </a:moveTo>
                <a:lnTo>
                  <a:pt x="3038397" y="0"/>
                </a:lnTo>
                <a:lnTo>
                  <a:pt x="3038397"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671394" y="9258300"/>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015861" y="8185283"/>
            <a:ext cx="486879" cy="572799"/>
          </a:xfrm>
          <a:custGeom>
            <a:avLst/>
            <a:gdLst/>
            <a:ahLst/>
            <a:cxnLst/>
            <a:rect l="l" t="t" r="r" b="b"/>
            <a:pathLst>
              <a:path w="486879" h="572799">
                <a:moveTo>
                  <a:pt x="0" y="0"/>
                </a:moveTo>
                <a:lnTo>
                  <a:pt x="486878" y="0"/>
                </a:lnTo>
                <a:lnTo>
                  <a:pt x="486878" y="572798"/>
                </a:lnTo>
                <a:lnTo>
                  <a:pt x="0" y="572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104775" y="-100606"/>
            <a:ext cx="13715573" cy="1118323"/>
            <a:chOff x="0" y="0"/>
            <a:chExt cx="3612332" cy="294538"/>
          </a:xfrm>
        </p:grpSpPr>
        <p:sp>
          <p:nvSpPr>
            <p:cNvPr id="15" name="Freeform 15"/>
            <p:cNvSpPr/>
            <p:nvPr/>
          </p:nvSpPr>
          <p:spPr>
            <a:xfrm>
              <a:off x="0" y="0"/>
              <a:ext cx="3612332" cy="294538"/>
            </a:xfrm>
            <a:custGeom>
              <a:avLst/>
              <a:gdLst/>
              <a:ahLst/>
              <a:cxnLst/>
              <a:rect l="l" t="t" r="r" b="b"/>
              <a:pathLst>
                <a:path w="3612332" h="294538">
                  <a:moveTo>
                    <a:pt x="21450" y="0"/>
                  </a:moveTo>
                  <a:lnTo>
                    <a:pt x="3590882" y="0"/>
                  </a:lnTo>
                  <a:cubicBezTo>
                    <a:pt x="3602729" y="0"/>
                    <a:pt x="3612332" y="9603"/>
                    <a:pt x="3612332" y="21450"/>
                  </a:cubicBezTo>
                  <a:lnTo>
                    <a:pt x="3612332" y="273088"/>
                  </a:lnTo>
                  <a:cubicBezTo>
                    <a:pt x="3612332" y="278777"/>
                    <a:pt x="3610072" y="284233"/>
                    <a:pt x="3606049" y="288255"/>
                  </a:cubicBezTo>
                  <a:cubicBezTo>
                    <a:pt x="3602027" y="292278"/>
                    <a:pt x="3596571" y="294538"/>
                    <a:pt x="3590882" y="294538"/>
                  </a:cubicBezTo>
                  <a:lnTo>
                    <a:pt x="21450" y="294538"/>
                  </a:lnTo>
                  <a:cubicBezTo>
                    <a:pt x="9603" y="294538"/>
                    <a:pt x="0" y="284934"/>
                    <a:pt x="0" y="273088"/>
                  </a:cubicBezTo>
                  <a:lnTo>
                    <a:pt x="0" y="21450"/>
                  </a:lnTo>
                  <a:cubicBezTo>
                    <a:pt x="0" y="15761"/>
                    <a:pt x="2260" y="10305"/>
                    <a:pt x="6282" y="6282"/>
                  </a:cubicBezTo>
                  <a:cubicBezTo>
                    <a:pt x="10305" y="2260"/>
                    <a:pt x="15761" y="0"/>
                    <a:pt x="21450" y="0"/>
                  </a:cubicBezTo>
                  <a:close/>
                </a:path>
              </a:pathLst>
            </a:custGeom>
            <a:solidFill>
              <a:srgbClr val="0266B4"/>
            </a:solidFill>
          </p:spPr>
        </p:sp>
        <p:sp>
          <p:nvSpPr>
            <p:cNvPr id="16" name="TextBox 16"/>
            <p:cNvSpPr txBox="1"/>
            <p:nvPr/>
          </p:nvSpPr>
          <p:spPr>
            <a:xfrm>
              <a:off x="0" y="-57150"/>
              <a:ext cx="3612332" cy="351688"/>
            </a:xfrm>
            <a:prstGeom prst="rect">
              <a:avLst/>
            </a:prstGeom>
          </p:spPr>
          <p:txBody>
            <a:bodyPr lIns="50800" tIns="50800" rIns="50800" bIns="50800" rtlCol="0" anchor="ctr"/>
            <a:lstStyle/>
            <a:p>
              <a:pPr algn="ctr">
                <a:lnSpc>
                  <a:spcPts val="2353"/>
                </a:lnSpc>
              </a:pPr>
              <a:endParaRPr/>
            </a:p>
          </p:txBody>
        </p:sp>
      </p:grpSp>
      <p:sp>
        <p:nvSpPr>
          <p:cNvPr id="17" name="TextBox 17"/>
          <p:cNvSpPr txBox="1"/>
          <p:nvPr/>
        </p:nvSpPr>
        <p:spPr>
          <a:xfrm>
            <a:off x="211035" y="124763"/>
            <a:ext cx="13198997" cy="1287543"/>
          </a:xfrm>
          <a:prstGeom prst="rect">
            <a:avLst/>
          </a:prstGeom>
        </p:spPr>
        <p:txBody>
          <a:bodyPr lIns="0" tIns="0" rIns="0" bIns="0" rtlCol="0" anchor="t">
            <a:spAutoFit/>
          </a:bodyPr>
          <a:lstStyle/>
          <a:p>
            <a:pPr algn="l">
              <a:lnSpc>
                <a:spcPts val="5158"/>
              </a:lnSpc>
            </a:pPr>
            <a:r>
              <a:rPr lang="en-US" sz="3684" b="1" i="1">
                <a:solidFill>
                  <a:srgbClr val="FFFFFF"/>
                </a:solidFill>
                <a:latin typeface="DejaVu Serif Bold Italics"/>
                <a:ea typeface="DejaVu Serif Bold Italics"/>
                <a:cs typeface="DejaVu Serif Bold Italics"/>
                <a:sym typeface="DejaVu Serif Bold Italics"/>
              </a:rPr>
              <a:t>2.2. Five-number summary, boxplots, and outliers</a:t>
            </a:r>
          </a:p>
          <a:p>
            <a:pPr marL="0" lvl="0" indent="0" algn="l">
              <a:lnSpc>
                <a:spcPts val="5158"/>
              </a:lnSpc>
              <a:spcBef>
                <a:spcPct val="0"/>
              </a:spcBef>
            </a:pPr>
            <a:endParaRPr lang="en-US" sz="3684" b="1" i="1">
              <a:solidFill>
                <a:srgbClr val="FFFFFF"/>
              </a:solidFill>
              <a:latin typeface="DejaVu Serif Bold Italics"/>
              <a:ea typeface="DejaVu Serif Bold Italics"/>
              <a:cs typeface="DejaVu Serif Bold Italics"/>
              <a:sym typeface="DejaVu Serif Bold Itali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36103" y="-653890"/>
            <a:ext cx="2165122" cy="1804957"/>
            <a:chOff x="0" y="0"/>
            <a:chExt cx="2886829" cy="2406609"/>
          </a:xfrm>
        </p:grpSpPr>
        <p:sp>
          <p:nvSpPr>
            <p:cNvPr id="3" name="Freeform 3"/>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237657" y="1642877"/>
              <a:ext cx="649172" cy="763732"/>
            </a:xfrm>
            <a:custGeom>
              <a:avLst/>
              <a:gdLst/>
              <a:ahLst/>
              <a:cxnLst/>
              <a:rect l="l" t="t" r="r" b="b"/>
              <a:pathLst>
                <a:path w="649172" h="763732">
                  <a:moveTo>
                    <a:pt x="0" y="0"/>
                  </a:moveTo>
                  <a:lnTo>
                    <a:pt x="649172" y="0"/>
                  </a:lnTo>
                  <a:lnTo>
                    <a:pt x="649172" y="763732"/>
                  </a:lnTo>
                  <a:lnTo>
                    <a:pt x="0" y="763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14374517" y="8305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04775" y="-100606"/>
            <a:ext cx="13715573" cy="1118323"/>
            <a:chOff x="0" y="0"/>
            <a:chExt cx="3612332" cy="294538"/>
          </a:xfrm>
        </p:grpSpPr>
        <p:sp>
          <p:nvSpPr>
            <p:cNvPr id="8" name="Freeform 8"/>
            <p:cNvSpPr/>
            <p:nvPr/>
          </p:nvSpPr>
          <p:spPr>
            <a:xfrm>
              <a:off x="0" y="0"/>
              <a:ext cx="3612332" cy="294538"/>
            </a:xfrm>
            <a:custGeom>
              <a:avLst/>
              <a:gdLst/>
              <a:ahLst/>
              <a:cxnLst/>
              <a:rect l="l" t="t" r="r" b="b"/>
              <a:pathLst>
                <a:path w="3612332" h="294538">
                  <a:moveTo>
                    <a:pt x="21450" y="0"/>
                  </a:moveTo>
                  <a:lnTo>
                    <a:pt x="3590882" y="0"/>
                  </a:lnTo>
                  <a:cubicBezTo>
                    <a:pt x="3602729" y="0"/>
                    <a:pt x="3612332" y="9603"/>
                    <a:pt x="3612332" y="21450"/>
                  </a:cubicBezTo>
                  <a:lnTo>
                    <a:pt x="3612332" y="273088"/>
                  </a:lnTo>
                  <a:cubicBezTo>
                    <a:pt x="3612332" y="278777"/>
                    <a:pt x="3610072" y="284233"/>
                    <a:pt x="3606049" y="288255"/>
                  </a:cubicBezTo>
                  <a:cubicBezTo>
                    <a:pt x="3602027" y="292278"/>
                    <a:pt x="3596571" y="294538"/>
                    <a:pt x="3590882" y="294538"/>
                  </a:cubicBezTo>
                  <a:lnTo>
                    <a:pt x="21450" y="294538"/>
                  </a:lnTo>
                  <a:cubicBezTo>
                    <a:pt x="9603" y="294538"/>
                    <a:pt x="0" y="284934"/>
                    <a:pt x="0" y="273088"/>
                  </a:cubicBezTo>
                  <a:lnTo>
                    <a:pt x="0" y="21450"/>
                  </a:lnTo>
                  <a:cubicBezTo>
                    <a:pt x="0" y="15761"/>
                    <a:pt x="2260" y="10305"/>
                    <a:pt x="6282" y="6282"/>
                  </a:cubicBezTo>
                  <a:cubicBezTo>
                    <a:pt x="10305" y="2260"/>
                    <a:pt x="15761" y="0"/>
                    <a:pt x="21450" y="0"/>
                  </a:cubicBezTo>
                  <a:close/>
                </a:path>
              </a:pathLst>
            </a:custGeom>
            <a:solidFill>
              <a:srgbClr val="0266B4"/>
            </a:solidFill>
          </p:spPr>
        </p:sp>
        <p:sp>
          <p:nvSpPr>
            <p:cNvPr id="9" name="TextBox 9"/>
            <p:cNvSpPr txBox="1"/>
            <p:nvPr/>
          </p:nvSpPr>
          <p:spPr>
            <a:xfrm>
              <a:off x="0" y="-57150"/>
              <a:ext cx="3612332" cy="351688"/>
            </a:xfrm>
            <a:prstGeom prst="rect">
              <a:avLst/>
            </a:prstGeom>
          </p:spPr>
          <p:txBody>
            <a:bodyPr lIns="50800" tIns="50800" rIns="50800" bIns="50800" rtlCol="0" anchor="ctr"/>
            <a:lstStyle/>
            <a:p>
              <a:pPr algn="ctr">
                <a:lnSpc>
                  <a:spcPts val="2353"/>
                </a:lnSpc>
              </a:pPr>
              <a:endParaRPr/>
            </a:p>
          </p:txBody>
        </p:sp>
      </p:grpSp>
      <p:sp>
        <p:nvSpPr>
          <p:cNvPr id="10" name="Freeform 10"/>
          <p:cNvSpPr/>
          <p:nvPr/>
        </p:nvSpPr>
        <p:spPr>
          <a:xfrm>
            <a:off x="10475143" y="1557134"/>
            <a:ext cx="6909983" cy="8887438"/>
          </a:xfrm>
          <a:custGeom>
            <a:avLst/>
            <a:gdLst/>
            <a:ahLst/>
            <a:cxnLst/>
            <a:rect l="l" t="t" r="r" b="b"/>
            <a:pathLst>
              <a:path w="6909983" h="8887438">
                <a:moveTo>
                  <a:pt x="0" y="0"/>
                </a:moveTo>
                <a:lnTo>
                  <a:pt x="6909983" y="0"/>
                </a:lnTo>
                <a:lnTo>
                  <a:pt x="6909983" y="8887439"/>
                </a:lnTo>
                <a:lnTo>
                  <a:pt x="0" y="8887439"/>
                </a:lnTo>
                <a:lnTo>
                  <a:pt x="0" y="0"/>
                </a:lnTo>
                <a:close/>
              </a:path>
            </a:pathLst>
          </a:custGeom>
          <a:blipFill>
            <a:blip r:embed="rId4"/>
            <a:stretch>
              <a:fillRect/>
            </a:stretch>
          </a:blipFill>
        </p:spPr>
      </p:sp>
      <p:sp>
        <p:nvSpPr>
          <p:cNvPr id="11" name="AutoShape 11"/>
          <p:cNvSpPr/>
          <p:nvPr/>
        </p:nvSpPr>
        <p:spPr>
          <a:xfrm>
            <a:off x="13801978" y="8065321"/>
            <a:ext cx="916477" cy="0"/>
          </a:xfrm>
          <a:prstGeom prst="line">
            <a:avLst/>
          </a:prstGeom>
          <a:ln w="28575" cap="flat">
            <a:solidFill>
              <a:srgbClr val="000000"/>
            </a:solidFill>
            <a:prstDash val="solid"/>
            <a:headEnd type="none" w="sm" len="sm"/>
            <a:tailEnd type="none" w="sm" len="sm"/>
          </a:ln>
        </p:spPr>
      </p:sp>
      <p:sp>
        <p:nvSpPr>
          <p:cNvPr id="12" name="Freeform 12"/>
          <p:cNvSpPr/>
          <p:nvPr/>
        </p:nvSpPr>
        <p:spPr>
          <a:xfrm rot="-3001835">
            <a:off x="-1087114" y="4545860"/>
            <a:ext cx="2174228" cy="2168792"/>
          </a:xfrm>
          <a:custGeom>
            <a:avLst/>
            <a:gdLst/>
            <a:ahLst/>
            <a:cxnLst/>
            <a:rect l="l" t="t" r="r" b="b"/>
            <a:pathLst>
              <a:path w="2174228" h="2168792">
                <a:moveTo>
                  <a:pt x="0" y="0"/>
                </a:moveTo>
                <a:lnTo>
                  <a:pt x="2174228" y="0"/>
                </a:lnTo>
                <a:lnTo>
                  <a:pt x="2174228" y="2168792"/>
                </a:lnTo>
                <a:lnTo>
                  <a:pt x="0" y="2168792"/>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13" name="Freeform 13"/>
          <p:cNvSpPr/>
          <p:nvPr/>
        </p:nvSpPr>
        <p:spPr>
          <a:xfrm>
            <a:off x="1052052" y="4757095"/>
            <a:ext cx="721659" cy="849010"/>
          </a:xfrm>
          <a:custGeom>
            <a:avLst/>
            <a:gdLst/>
            <a:ahLst/>
            <a:cxnLst/>
            <a:rect l="l" t="t" r="r" b="b"/>
            <a:pathLst>
              <a:path w="721659" h="849010">
                <a:moveTo>
                  <a:pt x="0" y="0"/>
                </a:moveTo>
                <a:lnTo>
                  <a:pt x="721659" y="0"/>
                </a:lnTo>
                <a:lnTo>
                  <a:pt x="721659" y="849010"/>
                </a:lnTo>
                <a:lnTo>
                  <a:pt x="0" y="84901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14" name="Freeform 14"/>
          <p:cNvSpPr/>
          <p:nvPr/>
        </p:nvSpPr>
        <p:spPr>
          <a:xfrm>
            <a:off x="1000125" y="6150288"/>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11035" y="124763"/>
            <a:ext cx="13198997" cy="1287543"/>
          </a:xfrm>
          <a:prstGeom prst="rect">
            <a:avLst/>
          </a:prstGeom>
        </p:spPr>
        <p:txBody>
          <a:bodyPr lIns="0" tIns="0" rIns="0" bIns="0" rtlCol="0" anchor="t">
            <a:spAutoFit/>
          </a:bodyPr>
          <a:lstStyle/>
          <a:p>
            <a:pPr algn="l">
              <a:lnSpc>
                <a:spcPts val="5158"/>
              </a:lnSpc>
            </a:pPr>
            <a:r>
              <a:rPr lang="en-US" sz="3684" b="1" i="1">
                <a:solidFill>
                  <a:srgbClr val="FFFFFF"/>
                </a:solidFill>
                <a:latin typeface="DejaVu Serif Bold Italics"/>
                <a:ea typeface="DejaVu Serif Bold Italics"/>
                <a:cs typeface="DejaVu Serif Bold Italics"/>
                <a:sym typeface="DejaVu Serif Bold Italics"/>
              </a:rPr>
              <a:t>2.2. Five-number summary, boxplots, and outliers</a:t>
            </a:r>
          </a:p>
          <a:p>
            <a:pPr marL="0" lvl="0" indent="0" algn="l">
              <a:lnSpc>
                <a:spcPts val="5158"/>
              </a:lnSpc>
              <a:spcBef>
                <a:spcPct val="0"/>
              </a:spcBef>
            </a:pPr>
            <a:endParaRPr lang="en-US" sz="3684" b="1" i="1">
              <a:solidFill>
                <a:srgbClr val="FFFFFF"/>
              </a:solidFill>
              <a:latin typeface="DejaVu Serif Bold Italics"/>
              <a:ea typeface="DejaVu Serif Bold Italics"/>
              <a:cs typeface="DejaVu Serif Bold Italics"/>
              <a:sym typeface="DejaVu Serif Bold Italics"/>
            </a:endParaRPr>
          </a:p>
        </p:txBody>
      </p:sp>
      <p:sp>
        <p:nvSpPr>
          <p:cNvPr id="16" name="TextBox 16"/>
          <p:cNvSpPr txBox="1"/>
          <p:nvPr/>
        </p:nvSpPr>
        <p:spPr>
          <a:xfrm>
            <a:off x="3911166" y="4282137"/>
            <a:ext cx="3003389" cy="2814002"/>
          </a:xfrm>
          <a:prstGeom prst="rect">
            <a:avLst/>
          </a:prstGeom>
        </p:spPr>
        <p:txBody>
          <a:bodyPr lIns="0" tIns="0" rIns="0" bIns="0" rtlCol="0" anchor="t">
            <a:spAutoFit/>
          </a:bodyPr>
          <a:lstStyle/>
          <a:p>
            <a:pPr algn="just">
              <a:lnSpc>
                <a:spcPts val="4497"/>
              </a:lnSpc>
            </a:pPr>
            <a:r>
              <a:rPr lang="en-US" sz="3212">
                <a:solidFill>
                  <a:srgbClr val="000000"/>
                </a:solidFill>
                <a:latin typeface="Poppins"/>
                <a:ea typeface="Poppins"/>
                <a:cs typeface="Poppins"/>
                <a:sym typeface="Poppins"/>
              </a:rPr>
              <a:t>1. Min = 13</a:t>
            </a:r>
          </a:p>
          <a:p>
            <a:pPr algn="just">
              <a:lnSpc>
                <a:spcPts val="4497"/>
              </a:lnSpc>
            </a:pPr>
            <a:r>
              <a:rPr lang="en-US" sz="3212">
                <a:solidFill>
                  <a:srgbClr val="000000"/>
                </a:solidFill>
                <a:latin typeface="Poppins"/>
                <a:ea typeface="Poppins"/>
                <a:cs typeface="Poppins"/>
                <a:sym typeface="Poppins"/>
              </a:rPr>
              <a:t>2. Q1 = 20</a:t>
            </a:r>
          </a:p>
          <a:p>
            <a:pPr algn="just">
              <a:lnSpc>
                <a:spcPts val="4497"/>
              </a:lnSpc>
            </a:pPr>
            <a:r>
              <a:rPr lang="en-US" sz="3212">
                <a:solidFill>
                  <a:srgbClr val="000000"/>
                </a:solidFill>
                <a:latin typeface="Poppins"/>
                <a:ea typeface="Poppins"/>
                <a:cs typeface="Poppins"/>
                <a:sym typeface="Poppins"/>
              </a:rPr>
              <a:t>3. Q2 = 25 </a:t>
            </a:r>
          </a:p>
          <a:p>
            <a:pPr algn="just">
              <a:lnSpc>
                <a:spcPts val="4497"/>
              </a:lnSpc>
            </a:pPr>
            <a:r>
              <a:rPr lang="en-US" sz="3212">
                <a:solidFill>
                  <a:srgbClr val="000000"/>
                </a:solidFill>
                <a:latin typeface="Poppins"/>
                <a:ea typeface="Poppins"/>
                <a:cs typeface="Poppins"/>
                <a:sym typeface="Poppins"/>
              </a:rPr>
              <a:t>4. Q3 = 35</a:t>
            </a:r>
          </a:p>
          <a:p>
            <a:pPr algn="just">
              <a:lnSpc>
                <a:spcPts val="4497"/>
              </a:lnSpc>
            </a:pPr>
            <a:r>
              <a:rPr lang="en-US" sz="3212">
                <a:solidFill>
                  <a:srgbClr val="000000"/>
                </a:solidFill>
                <a:latin typeface="Poppins"/>
                <a:ea typeface="Poppins"/>
                <a:cs typeface="Poppins"/>
                <a:sym typeface="Poppins"/>
              </a:rPr>
              <a:t>5. Max = 70</a:t>
            </a:r>
          </a:p>
        </p:txBody>
      </p:sp>
      <p:sp>
        <p:nvSpPr>
          <p:cNvPr id="17" name="TextBox 17"/>
          <p:cNvSpPr txBox="1"/>
          <p:nvPr/>
        </p:nvSpPr>
        <p:spPr>
          <a:xfrm>
            <a:off x="349164" y="3541855"/>
            <a:ext cx="9669884" cy="566102"/>
          </a:xfrm>
          <a:prstGeom prst="rect">
            <a:avLst/>
          </a:prstGeom>
        </p:spPr>
        <p:txBody>
          <a:bodyPr lIns="0" tIns="0" rIns="0" bIns="0" rtlCol="0" anchor="t">
            <a:spAutoFit/>
          </a:bodyPr>
          <a:lstStyle/>
          <a:p>
            <a:pPr algn="l">
              <a:lnSpc>
                <a:spcPts val="4497"/>
              </a:lnSpc>
              <a:spcBef>
                <a:spcPct val="0"/>
              </a:spcBef>
            </a:pPr>
            <a:r>
              <a:rPr lang="en-US" sz="3212" b="1">
                <a:solidFill>
                  <a:srgbClr val="000000"/>
                </a:solidFill>
                <a:latin typeface="Poppins Bold"/>
                <a:ea typeface="Poppins Bold"/>
                <a:cs typeface="Poppins Bold"/>
                <a:sym typeface="Poppins Bold"/>
              </a:rPr>
              <a:t> e. Give the five-number summary of the data.</a:t>
            </a:r>
          </a:p>
        </p:txBody>
      </p:sp>
      <p:sp>
        <p:nvSpPr>
          <p:cNvPr id="18" name="TextBox 18"/>
          <p:cNvSpPr txBox="1"/>
          <p:nvPr/>
        </p:nvSpPr>
        <p:spPr>
          <a:xfrm>
            <a:off x="349164" y="7315213"/>
            <a:ext cx="6006778" cy="566102"/>
          </a:xfrm>
          <a:prstGeom prst="rect">
            <a:avLst/>
          </a:prstGeom>
        </p:spPr>
        <p:txBody>
          <a:bodyPr lIns="0" tIns="0" rIns="0" bIns="0" rtlCol="0" anchor="t">
            <a:spAutoFit/>
          </a:bodyPr>
          <a:lstStyle/>
          <a:p>
            <a:pPr algn="l">
              <a:lnSpc>
                <a:spcPts val="4497"/>
              </a:lnSpc>
              <a:spcBef>
                <a:spcPct val="0"/>
              </a:spcBef>
            </a:pPr>
            <a:r>
              <a:rPr lang="en-US" sz="3212" b="1">
                <a:solidFill>
                  <a:srgbClr val="000000"/>
                </a:solidFill>
                <a:latin typeface="Poppins Bold"/>
                <a:ea typeface="Poppins Bold"/>
                <a:cs typeface="Poppins Bold"/>
                <a:sym typeface="Poppins Bold"/>
              </a:rPr>
              <a:t>f. Show a boxplot of the data.</a:t>
            </a:r>
          </a:p>
        </p:txBody>
      </p:sp>
      <p:sp>
        <p:nvSpPr>
          <p:cNvPr id="19" name="TextBox 19"/>
          <p:cNvSpPr txBox="1"/>
          <p:nvPr/>
        </p:nvSpPr>
        <p:spPr>
          <a:xfrm>
            <a:off x="0" y="8100390"/>
            <a:ext cx="9095854" cy="1690052"/>
          </a:xfrm>
          <a:prstGeom prst="rect">
            <a:avLst/>
          </a:prstGeom>
        </p:spPr>
        <p:txBody>
          <a:bodyPr lIns="0" tIns="0" rIns="0" bIns="0" rtlCol="0" anchor="t">
            <a:spAutoFit/>
          </a:bodyPr>
          <a:lstStyle/>
          <a:p>
            <a:pPr marL="693586" lvl="1" indent="-346793" algn="l">
              <a:lnSpc>
                <a:spcPts val="4497"/>
              </a:lnSpc>
              <a:buFont typeface="Arial"/>
              <a:buChar char="•"/>
            </a:pPr>
            <a:r>
              <a:rPr lang="en-US" sz="3212">
                <a:solidFill>
                  <a:srgbClr val="000000"/>
                </a:solidFill>
                <a:latin typeface="Poppins"/>
                <a:ea typeface="Poppins"/>
                <a:cs typeface="Poppins"/>
                <a:sym typeface="Poppins"/>
              </a:rPr>
              <a:t>Q1 - 1,5 x IQR = 20 - 1.5 x 15 = -2.5</a:t>
            </a:r>
          </a:p>
          <a:p>
            <a:pPr marL="693586" lvl="1" indent="-346793" algn="l">
              <a:lnSpc>
                <a:spcPts val="4497"/>
              </a:lnSpc>
              <a:buFont typeface="Arial"/>
              <a:buChar char="•"/>
            </a:pPr>
            <a:r>
              <a:rPr lang="en-US" sz="3212">
                <a:solidFill>
                  <a:srgbClr val="000000"/>
                </a:solidFill>
                <a:latin typeface="Poppins"/>
                <a:ea typeface="Poppins"/>
                <a:cs typeface="Poppins"/>
                <a:sym typeface="Poppins"/>
              </a:rPr>
              <a:t>Q3 + 1,5 x IQR = 35 + 1.5 x 15 = 57.5</a:t>
            </a:r>
          </a:p>
          <a:p>
            <a:pPr marL="693586" lvl="1" indent="-346793" algn="l">
              <a:lnSpc>
                <a:spcPts val="4497"/>
              </a:lnSpc>
              <a:buFont typeface="Arial"/>
              <a:buChar char="•"/>
            </a:pPr>
            <a:r>
              <a:rPr lang="en-US" sz="3212">
                <a:solidFill>
                  <a:srgbClr val="000000"/>
                </a:solidFill>
                <a:latin typeface="Poppins"/>
                <a:ea typeface="Poppins"/>
                <a:cs typeface="Poppins"/>
                <a:sym typeface="Poppins"/>
              </a:rPr>
              <a:t>Giá trị 70 nằm ngoài [-2.5 ; 57.5] → outlier</a:t>
            </a:r>
          </a:p>
        </p:txBody>
      </p:sp>
      <p:sp>
        <p:nvSpPr>
          <p:cNvPr id="20" name="TextBox 20"/>
          <p:cNvSpPr txBox="1"/>
          <p:nvPr/>
        </p:nvSpPr>
        <p:spPr>
          <a:xfrm>
            <a:off x="334479" y="1115649"/>
            <a:ext cx="10156763" cy="2252027"/>
          </a:xfrm>
          <a:prstGeom prst="rect">
            <a:avLst/>
          </a:prstGeom>
        </p:spPr>
        <p:txBody>
          <a:bodyPr lIns="0" tIns="0" rIns="0" bIns="0" rtlCol="0" anchor="t">
            <a:spAutoFit/>
          </a:bodyPr>
          <a:lstStyle/>
          <a:p>
            <a:pPr algn="l">
              <a:lnSpc>
                <a:spcPts val="4497"/>
              </a:lnSpc>
              <a:spcBef>
                <a:spcPct val="0"/>
              </a:spcBef>
            </a:pPr>
            <a:r>
              <a:rPr lang="en-US" sz="3212" b="1">
                <a:solidFill>
                  <a:srgbClr val="F73D37"/>
                </a:solidFill>
                <a:latin typeface="Poppins Bold"/>
                <a:ea typeface="Poppins Bold"/>
                <a:cs typeface="Poppins Bold"/>
                <a:sym typeface="Poppins Bold"/>
              </a:rPr>
              <a:t>Ex 2.2:</a:t>
            </a:r>
            <a:r>
              <a:rPr lang="en-US" sz="3212">
                <a:solidFill>
                  <a:srgbClr val="000000"/>
                </a:solidFill>
                <a:latin typeface="Poppins"/>
                <a:ea typeface="Poppins"/>
                <a:cs typeface="Poppins"/>
                <a:sym typeface="Poppins"/>
              </a:rPr>
              <a:t> The age values for the data tuples are (in ascending order) 13, 15, 16, 16, 19, 20, 20, 21, 22, 22, 25, 25, 25, 25, 30, 33, 33, 35, 35, 35, 35, 36, 40, 45, 46, 52, 70. </a:t>
            </a:r>
          </a:p>
        </p:txBody>
      </p:sp>
      <p:sp>
        <p:nvSpPr>
          <p:cNvPr id="21" name="TextBox 21"/>
          <p:cNvSpPr txBox="1"/>
          <p:nvPr/>
        </p:nvSpPr>
        <p:spPr>
          <a:xfrm>
            <a:off x="15159903" y="8289908"/>
            <a:ext cx="1455613"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Q1 = 20</a:t>
            </a:r>
          </a:p>
        </p:txBody>
      </p:sp>
      <p:sp>
        <p:nvSpPr>
          <p:cNvPr id="22" name="TextBox 22"/>
          <p:cNvSpPr txBox="1"/>
          <p:nvPr/>
        </p:nvSpPr>
        <p:spPr>
          <a:xfrm>
            <a:off x="15150378" y="7639395"/>
            <a:ext cx="1559644"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Q2 = 25</a:t>
            </a:r>
          </a:p>
        </p:txBody>
      </p:sp>
      <p:sp>
        <p:nvSpPr>
          <p:cNvPr id="23" name="TextBox 23"/>
          <p:cNvSpPr txBox="1"/>
          <p:nvPr/>
        </p:nvSpPr>
        <p:spPr>
          <a:xfrm>
            <a:off x="15159903" y="6486221"/>
            <a:ext cx="1571104"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Q3 = 35</a:t>
            </a:r>
          </a:p>
        </p:txBody>
      </p:sp>
      <p:sp>
        <p:nvSpPr>
          <p:cNvPr id="24" name="TextBox 24"/>
          <p:cNvSpPr txBox="1"/>
          <p:nvPr/>
        </p:nvSpPr>
        <p:spPr>
          <a:xfrm>
            <a:off x="14972157" y="9191956"/>
            <a:ext cx="1596405"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Min = 13</a:t>
            </a:r>
          </a:p>
        </p:txBody>
      </p:sp>
      <p:sp>
        <p:nvSpPr>
          <p:cNvPr id="25" name="TextBox 25"/>
          <p:cNvSpPr txBox="1"/>
          <p:nvPr/>
        </p:nvSpPr>
        <p:spPr>
          <a:xfrm>
            <a:off x="14895436" y="4291662"/>
            <a:ext cx="1826047"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Max = 52</a:t>
            </a:r>
          </a:p>
        </p:txBody>
      </p:sp>
      <p:sp>
        <p:nvSpPr>
          <p:cNvPr id="26" name="TextBox 26"/>
          <p:cNvSpPr txBox="1"/>
          <p:nvPr/>
        </p:nvSpPr>
        <p:spPr>
          <a:xfrm>
            <a:off x="14781545" y="1968136"/>
            <a:ext cx="2327821" cy="566102"/>
          </a:xfrm>
          <a:prstGeom prst="rect">
            <a:avLst/>
          </a:prstGeom>
        </p:spPr>
        <p:txBody>
          <a:bodyPr lIns="0" tIns="0" rIns="0" bIns="0" rtlCol="0" anchor="t">
            <a:spAutoFit/>
          </a:bodyPr>
          <a:lstStyle/>
          <a:p>
            <a:pPr algn="ctr">
              <a:lnSpc>
                <a:spcPts val="4497"/>
              </a:lnSpc>
              <a:spcBef>
                <a:spcPct val="0"/>
              </a:spcBef>
            </a:pPr>
            <a:r>
              <a:rPr lang="en-US" sz="3212">
                <a:solidFill>
                  <a:srgbClr val="000000"/>
                </a:solidFill>
                <a:latin typeface="Poppins"/>
                <a:ea typeface="Poppins"/>
                <a:cs typeface="Poppins"/>
                <a:sym typeface="Poppins"/>
              </a:rPr>
              <a:t>Outlier = 70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79109" y="-4436072"/>
            <a:ext cx="5016850" cy="7615711"/>
          </a:xfrm>
          <a:custGeom>
            <a:avLst/>
            <a:gdLst/>
            <a:ahLst/>
            <a:cxnLst/>
            <a:rect l="l" t="t" r="r" b="b"/>
            <a:pathLst>
              <a:path w="5016850" h="7615711">
                <a:moveTo>
                  <a:pt x="0" y="0"/>
                </a:moveTo>
                <a:lnTo>
                  <a:pt x="5016850" y="0"/>
                </a:lnTo>
                <a:lnTo>
                  <a:pt x="5016850" y="7615711"/>
                </a:lnTo>
                <a:lnTo>
                  <a:pt x="0" y="7615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166608"/>
            <a:ext cx="6339803" cy="1642772"/>
            <a:chOff x="0" y="0"/>
            <a:chExt cx="8453071" cy="2190363"/>
          </a:xfrm>
        </p:grpSpPr>
        <p:sp>
          <p:nvSpPr>
            <p:cNvPr id="4" name="Freeform 4"/>
            <p:cNvSpPr/>
            <p:nvPr/>
          </p:nvSpPr>
          <p:spPr>
            <a:xfrm rot="5400000">
              <a:off x="5695376" y="-567333"/>
              <a:ext cx="2190363" cy="3325029"/>
            </a:xfrm>
            <a:custGeom>
              <a:avLst/>
              <a:gdLst/>
              <a:ahLst/>
              <a:cxnLst/>
              <a:rect l="l" t="t" r="r" b="b"/>
              <a:pathLst>
                <a:path w="2190363" h="3325029">
                  <a:moveTo>
                    <a:pt x="0" y="0"/>
                  </a:moveTo>
                  <a:lnTo>
                    <a:pt x="2190362" y="0"/>
                  </a:lnTo>
                  <a:lnTo>
                    <a:pt x="2190362"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3632805"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759461"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567333"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9144000" y="1325841"/>
            <a:ext cx="7955369" cy="7666987"/>
          </a:xfrm>
          <a:custGeom>
            <a:avLst/>
            <a:gdLst/>
            <a:ahLst/>
            <a:cxnLst/>
            <a:rect l="l" t="t" r="r" b="b"/>
            <a:pathLst>
              <a:path w="7955369" h="7666987">
                <a:moveTo>
                  <a:pt x="0" y="0"/>
                </a:moveTo>
                <a:lnTo>
                  <a:pt x="7955369" y="0"/>
                </a:lnTo>
                <a:lnTo>
                  <a:pt x="7955369" y="7666987"/>
                </a:lnTo>
                <a:lnTo>
                  <a:pt x="0" y="7666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7932835">
            <a:off x="8173284"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5451735" y="7187871"/>
            <a:ext cx="1921682" cy="1804957"/>
            <a:chOff x="0" y="0"/>
            <a:chExt cx="2562243" cy="2406609"/>
          </a:xfrm>
        </p:grpSpPr>
        <p:sp>
          <p:nvSpPr>
            <p:cNvPr id="12" name="Freeform 12"/>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4" name="Freeform 14"/>
          <p:cNvSpPr/>
          <p:nvPr/>
        </p:nvSpPr>
        <p:spPr>
          <a:xfrm>
            <a:off x="7615711" y="1593809"/>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1028700" y="4095130"/>
            <a:ext cx="6339803" cy="1642772"/>
            <a:chOff x="0" y="0"/>
            <a:chExt cx="8453071" cy="2190363"/>
          </a:xfrm>
        </p:grpSpPr>
        <p:sp>
          <p:nvSpPr>
            <p:cNvPr id="16" name="Freeform 16"/>
            <p:cNvSpPr/>
            <p:nvPr/>
          </p:nvSpPr>
          <p:spPr>
            <a:xfrm rot="5400000">
              <a:off x="5695376" y="-567333"/>
              <a:ext cx="2190363" cy="3325029"/>
            </a:xfrm>
            <a:custGeom>
              <a:avLst/>
              <a:gdLst/>
              <a:ahLst/>
              <a:cxnLst/>
              <a:rect l="l" t="t" r="r" b="b"/>
              <a:pathLst>
                <a:path w="2190363" h="3325029">
                  <a:moveTo>
                    <a:pt x="0" y="0"/>
                  </a:moveTo>
                  <a:lnTo>
                    <a:pt x="2190362" y="0"/>
                  </a:lnTo>
                  <a:lnTo>
                    <a:pt x="2190362"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3632805"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1759461"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567333"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0" name="Group 20"/>
          <p:cNvGrpSpPr/>
          <p:nvPr/>
        </p:nvGrpSpPr>
        <p:grpSpPr>
          <a:xfrm>
            <a:off x="1028700" y="6150036"/>
            <a:ext cx="6339803" cy="1642772"/>
            <a:chOff x="0" y="0"/>
            <a:chExt cx="8453071" cy="2190363"/>
          </a:xfrm>
        </p:grpSpPr>
        <p:sp>
          <p:nvSpPr>
            <p:cNvPr id="21" name="Freeform 21"/>
            <p:cNvSpPr/>
            <p:nvPr/>
          </p:nvSpPr>
          <p:spPr>
            <a:xfrm rot="5400000">
              <a:off x="5695376" y="-567333"/>
              <a:ext cx="2190363" cy="3325029"/>
            </a:xfrm>
            <a:custGeom>
              <a:avLst/>
              <a:gdLst/>
              <a:ahLst/>
              <a:cxnLst/>
              <a:rect l="l" t="t" r="r" b="b"/>
              <a:pathLst>
                <a:path w="2190363" h="3325029">
                  <a:moveTo>
                    <a:pt x="0" y="0"/>
                  </a:moveTo>
                  <a:lnTo>
                    <a:pt x="2190362" y="0"/>
                  </a:lnTo>
                  <a:lnTo>
                    <a:pt x="2190362"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400000">
              <a:off x="3632805"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759461"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5400000">
              <a:off x="567333"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5" name="Group 25"/>
          <p:cNvGrpSpPr/>
          <p:nvPr/>
        </p:nvGrpSpPr>
        <p:grpSpPr>
          <a:xfrm>
            <a:off x="1028700" y="8090349"/>
            <a:ext cx="6339803" cy="1642772"/>
            <a:chOff x="0" y="0"/>
            <a:chExt cx="8453071" cy="2190363"/>
          </a:xfrm>
        </p:grpSpPr>
        <p:sp>
          <p:nvSpPr>
            <p:cNvPr id="26" name="Freeform 26"/>
            <p:cNvSpPr/>
            <p:nvPr/>
          </p:nvSpPr>
          <p:spPr>
            <a:xfrm rot="5400000">
              <a:off x="5695376" y="-567333"/>
              <a:ext cx="2190363" cy="3325029"/>
            </a:xfrm>
            <a:custGeom>
              <a:avLst/>
              <a:gdLst/>
              <a:ahLst/>
              <a:cxnLst/>
              <a:rect l="l" t="t" r="r" b="b"/>
              <a:pathLst>
                <a:path w="2190363" h="3325029">
                  <a:moveTo>
                    <a:pt x="0" y="0"/>
                  </a:moveTo>
                  <a:lnTo>
                    <a:pt x="2190362" y="0"/>
                  </a:lnTo>
                  <a:lnTo>
                    <a:pt x="2190362"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3632805"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5400000">
              <a:off x="1759461"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5400000">
              <a:off x="567333" y="-567333"/>
              <a:ext cx="2190363" cy="3325029"/>
            </a:xfrm>
            <a:custGeom>
              <a:avLst/>
              <a:gdLst/>
              <a:ahLst/>
              <a:cxnLst/>
              <a:rect l="l" t="t" r="r" b="b"/>
              <a:pathLst>
                <a:path w="2190363" h="3325029">
                  <a:moveTo>
                    <a:pt x="0" y="0"/>
                  </a:moveTo>
                  <a:lnTo>
                    <a:pt x="2190363" y="0"/>
                  </a:lnTo>
                  <a:lnTo>
                    <a:pt x="2190363" y="3325029"/>
                  </a:lnTo>
                  <a:lnTo>
                    <a:pt x="0" y="332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30" name="Freeform 30"/>
          <p:cNvSpPr/>
          <p:nvPr/>
        </p:nvSpPr>
        <p:spPr>
          <a:xfrm>
            <a:off x="10391197" y="2493941"/>
            <a:ext cx="4862957" cy="5039333"/>
          </a:xfrm>
          <a:custGeom>
            <a:avLst/>
            <a:gdLst/>
            <a:ahLst/>
            <a:cxnLst/>
            <a:rect l="l" t="t" r="r" b="b"/>
            <a:pathLst>
              <a:path w="4862957" h="5039333">
                <a:moveTo>
                  <a:pt x="0" y="0"/>
                </a:moveTo>
                <a:lnTo>
                  <a:pt x="4862957" y="0"/>
                </a:lnTo>
                <a:lnTo>
                  <a:pt x="4862957" y="5039333"/>
                </a:lnTo>
                <a:lnTo>
                  <a:pt x="0" y="5039333"/>
                </a:lnTo>
                <a:lnTo>
                  <a:pt x="0" y="0"/>
                </a:lnTo>
                <a:close/>
              </a:path>
            </a:pathLst>
          </a:custGeom>
          <a:blipFill>
            <a:blip r:embed="rId10">
              <a:alphaModFix amt="63000"/>
              <a:extLst>
                <a:ext uri="{96DAC541-7B7A-43D3-8B79-37D633B846F1}">
                  <asvg:svgBlip xmlns:asvg="http://schemas.microsoft.com/office/drawing/2016/SVG/main" r:embed="rId11"/>
                </a:ext>
              </a:extLst>
            </a:blip>
            <a:stretch>
              <a:fillRect/>
            </a:stretch>
          </a:blipFill>
        </p:spPr>
      </p:sp>
      <p:sp>
        <p:nvSpPr>
          <p:cNvPr id="31" name="TextBox 31"/>
          <p:cNvSpPr txBox="1"/>
          <p:nvPr/>
        </p:nvSpPr>
        <p:spPr>
          <a:xfrm>
            <a:off x="729542" y="555844"/>
            <a:ext cx="5616386" cy="769997"/>
          </a:xfrm>
          <a:prstGeom prst="rect">
            <a:avLst/>
          </a:prstGeom>
        </p:spPr>
        <p:txBody>
          <a:bodyPr lIns="0" tIns="0" rIns="0" bIns="0" rtlCol="0" anchor="t">
            <a:spAutoFit/>
          </a:bodyPr>
          <a:lstStyle/>
          <a:p>
            <a:pPr algn="l">
              <a:lnSpc>
                <a:spcPts val="5379"/>
              </a:lnSpc>
            </a:pPr>
            <a:r>
              <a:rPr lang="en-US" sz="5722" b="1">
                <a:solidFill>
                  <a:srgbClr val="FFFFFF"/>
                </a:solidFill>
                <a:latin typeface="Poppins Bold"/>
                <a:ea typeface="Poppins Bold"/>
                <a:cs typeface="Poppins Bold"/>
                <a:sym typeface="Poppins Bold"/>
              </a:rPr>
              <a:t>OVERVIEW</a:t>
            </a:r>
          </a:p>
        </p:txBody>
      </p:sp>
      <p:sp>
        <p:nvSpPr>
          <p:cNvPr id="32" name="TextBox 32"/>
          <p:cNvSpPr txBox="1"/>
          <p:nvPr/>
        </p:nvSpPr>
        <p:spPr>
          <a:xfrm>
            <a:off x="1272473" y="2417741"/>
            <a:ext cx="6103265" cy="1047750"/>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1.Measuring the central tendency</a:t>
            </a:r>
          </a:p>
        </p:txBody>
      </p:sp>
      <p:sp>
        <p:nvSpPr>
          <p:cNvPr id="33" name="TextBox 33"/>
          <p:cNvSpPr txBox="1"/>
          <p:nvPr/>
        </p:nvSpPr>
        <p:spPr>
          <a:xfrm>
            <a:off x="1265239" y="4417733"/>
            <a:ext cx="6103265" cy="1047750"/>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 2.Measuring the dispersion of data</a:t>
            </a:r>
          </a:p>
        </p:txBody>
      </p:sp>
      <p:sp>
        <p:nvSpPr>
          <p:cNvPr id="34" name="TextBox 34"/>
          <p:cNvSpPr txBox="1"/>
          <p:nvPr/>
        </p:nvSpPr>
        <p:spPr>
          <a:xfrm>
            <a:off x="1265239" y="6347502"/>
            <a:ext cx="6103265" cy="1047750"/>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3.Covariance and correlation analysis</a:t>
            </a:r>
          </a:p>
        </p:txBody>
      </p:sp>
      <p:sp>
        <p:nvSpPr>
          <p:cNvPr id="35" name="TextBox 35"/>
          <p:cNvSpPr txBox="1"/>
          <p:nvPr/>
        </p:nvSpPr>
        <p:spPr>
          <a:xfrm>
            <a:off x="1265239" y="8326207"/>
            <a:ext cx="6103265" cy="1047750"/>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4.Graphic displays of basic statistics of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005784" cy="2851822"/>
            <a:chOff x="0" y="0"/>
            <a:chExt cx="14674378" cy="3802430"/>
          </a:xfrm>
        </p:grpSpPr>
        <p:sp>
          <p:nvSpPr>
            <p:cNvPr id="9" name="Freeform 9"/>
            <p:cNvSpPr/>
            <p:nvPr/>
          </p:nvSpPr>
          <p:spPr>
            <a:xfrm rot="5400000">
              <a:off x="9887069" y="-984880"/>
              <a:ext cx="3802430" cy="5772189"/>
            </a:xfrm>
            <a:custGeom>
              <a:avLst/>
              <a:gdLst/>
              <a:ahLst/>
              <a:cxnLst/>
              <a:rect l="l" t="t" r="r" b="b"/>
              <a:pathLst>
                <a:path w="3802430" h="5772189">
                  <a:moveTo>
                    <a:pt x="0" y="0"/>
                  </a:moveTo>
                  <a:lnTo>
                    <a:pt x="3802429" y="0"/>
                  </a:lnTo>
                  <a:lnTo>
                    <a:pt x="3802429" y="5772189"/>
                  </a:lnTo>
                  <a:lnTo>
                    <a:pt x="0" y="5772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306484" y="-984880"/>
              <a:ext cx="3802430" cy="5772189"/>
            </a:xfrm>
            <a:custGeom>
              <a:avLst/>
              <a:gdLst/>
              <a:ahLst/>
              <a:cxnLst/>
              <a:rect l="l" t="t" r="r" b="b"/>
              <a:pathLst>
                <a:path w="3802430" h="5772189">
                  <a:moveTo>
                    <a:pt x="0" y="0"/>
                  </a:moveTo>
                  <a:lnTo>
                    <a:pt x="3802429" y="0"/>
                  </a:lnTo>
                  <a:lnTo>
                    <a:pt x="3802429" y="5772189"/>
                  </a:lnTo>
                  <a:lnTo>
                    <a:pt x="0" y="5772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054392" y="-984880"/>
              <a:ext cx="3802430" cy="5772189"/>
            </a:xfrm>
            <a:custGeom>
              <a:avLst/>
              <a:gdLst/>
              <a:ahLst/>
              <a:cxnLst/>
              <a:rect l="l" t="t" r="r" b="b"/>
              <a:pathLst>
                <a:path w="3802430" h="5772189">
                  <a:moveTo>
                    <a:pt x="0" y="0"/>
                  </a:moveTo>
                  <a:lnTo>
                    <a:pt x="3802430" y="0"/>
                  </a:lnTo>
                  <a:lnTo>
                    <a:pt x="3802430" y="5772189"/>
                  </a:lnTo>
                  <a:lnTo>
                    <a:pt x="0" y="5772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984880" y="-984880"/>
              <a:ext cx="3802430" cy="5772189"/>
            </a:xfrm>
            <a:custGeom>
              <a:avLst/>
              <a:gdLst/>
              <a:ahLst/>
              <a:cxnLst/>
              <a:rect l="l" t="t" r="r" b="b"/>
              <a:pathLst>
                <a:path w="3802430" h="5772189">
                  <a:moveTo>
                    <a:pt x="0" y="0"/>
                  </a:moveTo>
                  <a:lnTo>
                    <a:pt x="3802429" y="0"/>
                  </a:lnTo>
                  <a:lnTo>
                    <a:pt x="3802429" y="5772189"/>
                  </a:lnTo>
                  <a:lnTo>
                    <a:pt x="0" y="57721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2031556" y="1649023"/>
            <a:ext cx="5823426" cy="2918992"/>
          </a:xfrm>
          <a:custGeom>
            <a:avLst/>
            <a:gdLst/>
            <a:ahLst/>
            <a:cxnLst/>
            <a:rect l="l" t="t" r="r" b="b"/>
            <a:pathLst>
              <a:path w="5823426" h="2918992">
                <a:moveTo>
                  <a:pt x="0" y="0"/>
                </a:moveTo>
                <a:lnTo>
                  <a:pt x="5823426" y="0"/>
                </a:lnTo>
                <a:lnTo>
                  <a:pt x="5823426" y="2918992"/>
                </a:lnTo>
                <a:lnTo>
                  <a:pt x="0" y="2918992"/>
                </a:lnTo>
                <a:lnTo>
                  <a:pt x="0" y="0"/>
                </a:lnTo>
                <a:close/>
              </a:path>
            </a:pathLst>
          </a:custGeom>
          <a:blipFill>
            <a:blip r:embed="rId8"/>
            <a:stretch>
              <a:fillRect/>
            </a:stretch>
          </a:blipFill>
        </p:spPr>
      </p:sp>
      <p:sp>
        <p:nvSpPr>
          <p:cNvPr id="17" name="Freeform 17"/>
          <p:cNvSpPr/>
          <p:nvPr/>
        </p:nvSpPr>
        <p:spPr>
          <a:xfrm>
            <a:off x="12031556" y="5143500"/>
            <a:ext cx="5853854" cy="3335433"/>
          </a:xfrm>
          <a:custGeom>
            <a:avLst/>
            <a:gdLst/>
            <a:ahLst/>
            <a:cxnLst/>
            <a:rect l="l" t="t" r="r" b="b"/>
            <a:pathLst>
              <a:path w="5853854" h="3335433">
                <a:moveTo>
                  <a:pt x="0" y="0"/>
                </a:moveTo>
                <a:lnTo>
                  <a:pt x="5853854" y="0"/>
                </a:lnTo>
                <a:lnTo>
                  <a:pt x="5853854" y="3335433"/>
                </a:lnTo>
                <a:lnTo>
                  <a:pt x="0" y="3335433"/>
                </a:lnTo>
                <a:lnTo>
                  <a:pt x="0" y="0"/>
                </a:lnTo>
                <a:close/>
              </a:path>
            </a:pathLst>
          </a:custGeom>
          <a:blipFill>
            <a:blip r:embed="rId9"/>
            <a:stretch>
              <a:fillRect/>
            </a:stretch>
          </a:blipFill>
        </p:spPr>
      </p:sp>
      <p:sp>
        <p:nvSpPr>
          <p:cNvPr id="18" name="TextBox 18"/>
          <p:cNvSpPr txBox="1"/>
          <p:nvPr/>
        </p:nvSpPr>
        <p:spPr>
          <a:xfrm>
            <a:off x="486879" y="122620"/>
            <a:ext cx="9107843" cy="2499474"/>
          </a:xfrm>
          <a:prstGeom prst="rect">
            <a:avLst/>
          </a:prstGeom>
        </p:spPr>
        <p:txBody>
          <a:bodyPr lIns="0" tIns="0" rIns="0" bIns="0" rtlCol="0" anchor="t">
            <a:spAutoFit/>
          </a:bodyPr>
          <a:lstStyle/>
          <a:p>
            <a:pPr algn="l">
              <a:lnSpc>
                <a:spcPts val="6636"/>
              </a:lnSpc>
            </a:pPr>
            <a:r>
              <a:rPr lang="en-US" sz="4740" b="1" i="1">
                <a:solidFill>
                  <a:srgbClr val="FFFFFF"/>
                </a:solidFill>
                <a:latin typeface="DejaVu Serif Bold Italics"/>
                <a:ea typeface="DejaVu Serif Bold Italics"/>
                <a:cs typeface="DejaVu Serif Bold Italics"/>
                <a:sym typeface="DejaVu Serif Bold Italics"/>
              </a:rPr>
              <a:t>2.3. Variance and standard</a:t>
            </a:r>
          </a:p>
          <a:p>
            <a:pPr algn="l">
              <a:lnSpc>
                <a:spcPts val="6636"/>
              </a:lnSpc>
            </a:pPr>
            <a:r>
              <a:rPr lang="en-US" sz="4740" b="1" i="1">
                <a:solidFill>
                  <a:srgbClr val="FFFFFF"/>
                </a:solidFill>
                <a:latin typeface="DejaVu Serif Bold Italics"/>
                <a:ea typeface="DejaVu Serif Bold Italics"/>
                <a:cs typeface="DejaVu Serif Bold Italics"/>
                <a:sym typeface="DejaVu Serif Bold Italics"/>
              </a:rPr>
              <a:t> deviation</a:t>
            </a:r>
          </a:p>
          <a:p>
            <a:pPr marL="0" lvl="0" indent="0" algn="l">
              <a:lnSpc>
                <a:spcPts val="6636"/>
              </a:lnSpc>
              <a:spcBef>
                <a:spcPct val="0"/>
              </a:spcBef>
            </a:pPr>
            <a:endParaRPr lang="en-US" sz="4740" b="1" i="1">
              <a:solidFill>
                <a:srgbClr val="FFFFFF"/>
              </a:solidFill>
              <a:latin typeface="DejaVu Serif Bold Italics"/>
              <a:ea typeface="DejaVu Serif Bold Italics"/>
              <a:cs typeface="DejaVu Serif Bold Italics"/>
              <a:sym typeface="DejaVu Serif Bold Italics"/>
            </a:endParaRPr>
          </a:p>
        </p:txBody>
      </p:sp>
      <p:sp>
        <p:nvSpPr>
          <p:cNvPr id="19" name="TextBox 19"/>
          <p:cNvSpPr txBox="1"/>
          <p:nvPr/>
        </p:nvSpPr>
        <p:spPr>
          <a:xfrm>
            <a:off x="243439" y="2150318"/>
            <a:ext cx="8486539" cy="1244600"/>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Variance and standard dieviation</a:t>
            </a:r>
          </a:p>
          <a:p>
            <a:pPr marL="0" lvl="0" indent="0" algn="ctr">
              <a:lnSpc>
                <a:spcPts val="4899"/>
              </a:lnSpc>
              <a:spcBef>
                <a:spcPct val="0"/>
              </a:spcBef>
            </a:pPr>
            <a:r>
              <a:rPr lang="en-US" sz="3499" b="1">
                <a:solidFill>
                  <a:srgbClr val="000000"/>
                </a:solidFill>
                <a:latin typeface="Poppins Bold"/>
                <a:ea typeface="Poppins Bold"/>
                <a:cs typeface="Poppins Bold"/>
                <a:sym typeface="Poppins Bold"/>
              </a:rPr>
              <a:t>(Phương sai và độ lệch chuẩn)</a:t>
            </a:r>
          </a:p>
        </p:txBody>
      </p:sp>
      <p:sp>
        <p:nvSpPr>
          <p:cNvPr id="20" name="TextBox 20"/>
          <p:cNvSpPr txBox="1"/>
          <p:nvPr/>
        </p:nvSpPr>
        <p:spPr>
          <a:xfrm>
            <a:off x="486879" y="4513752"/>
            <a:ext cx="11330484" cy="566102"/>
          </a:xfrm>
          <a:prstGeom prst="rect">
            <a:avLst/>
          </a:prstGeom>
        </p:spPr>
        <p:txBody>
          <a:bodyPr lIns="0" tIns="0" rIns="0" bIns="0" rtlCol="0" anchor="t">
            <a:spAutoFit/>
          </a:bodyPr>
          <a:lstStyle/>
          <a:p>
            <a:pPr algn="ctr">
              <a:lnSpc>
                <a:spcPts val="4497"/>
              </a:lnSpc>
              <a:spcBef>
                <a:spcPct val="0"/>
              </a:spcBef>
            </a:pPr>
            <a:r>
              <a:rPr lang="en-US" sz="3212" b="1">
                <a:solidFill>
                  <a:srgbClr val="000000"/>
                </a:solidFill>
                <a:latin typeface="Poppins Bold"/>
                <a:ea typeface="Poppins Bold"/>
                <a:cs typeface="Poppins Bold"/>
                <a:sym typeface="Poppins Bold"/>
              </a:rPr>
              <a:t>Ý nghĩa:</a:t>
            </a:r>
            <a:r>
              <a:rPr lang="en-US" sz="3212">
                <a:solidFill>
                  <a:srgbClr val="000000"/>
                </a:solidFill>
                <a:latin typeface="Poppins"/>
                <a:ea typeface="Poppins"/>
                <a:cs typeface="Poppins"/>
                <a:sym typeface="Poppins"/>
              </a:rPr>
              <a:t> Thước đo độ phân tán, độ trải rộng của dữ liệu. </a:t>
            </a:r>
          </a:p>
        </p:txBody>
      </p:sp>
      <p:sp>
        <p:nvSpPr>
          <p:cNvPr id="21" name="TextBox 21"/>
          <p:cNvSpPr txBox="1"/>
          <p:nvPr/>
        </p:nvSpPr>
        <p:spPr>
          <a:xfrm>
            <a:off x="1105197" y="5212865"/>
            <a:ext cx="10500360" cy="552131"/>
          </a:xfrm>
          <a:prstGeom prst="rect">
            <a:avLst/>
          </a:prstGeom>
        </p:spPr>
        <p:txBody>
          <a:bodyPr lIns="0" tIns="0" rIns="0" bIns="0" rtlCol="0" anchor="t">
            <a:spAutoFit/>
          </a:bodyPr>
          <a:lstStyle/>
          <a:p>
            <a:pPr algn="ctr">
              <a:lnSpc>
                <a:spcPts val="4217"/>
              </a:lnSpc>
              <a:spcBef>
                <a:spcPct val="0"/>
              </a:spcBef>
            </a:pPr>
            <a:r>
              <a:rPr lang="en-US" sz="3012">
                <a:solidFill>
                  <a:srgbClr val="000000"/>
                </a:solidFill>
                <a:latin typeface="Poppins"/>
                <a:ea typeface="Poppins"/>
                <a:cs typeface="Poppins"/>
                <a:sym typeface="Poppins"/>
              </a:rPr>
              <a:t>*Độ lệch chuẩn thấp → dữ liệu gần với giá trị trung bình.</a:t>
            </a:r>
          </a:p>
        </p:txBody>
      </p:sp>
      <p:sp>
        <p:nvSpPr>
          <p:cNvPr id="22" name="TextBox 22"/>
          <p:cNvSpPr txBox="1"/>
          <p:nvPr/>
        </p:nvSpPr>
        <p:spPr>
          <a:xfrm>
            <a:off x="1126271" y="5888822"/>
            <a:ext cx="10479286" cy="552131"/>
          </a:xfrm>
          <a:prstGeom prst="rect">
            <a:avLst/>
          </a:prstGeom>
        </p:spPr>
        <p:txBody>
          <a:bodyPr lIns="0" tIns="0" rIns="0" bIns="0" rtlCol="0" anchor="t">
            <a:spAutoFit/>
          </a:bodyPr>
          <a:lstStyle/>
          <a:p>
            <a:pPr algn="ctr">
              <a:lnSpc>
                <a:spcPts val="4217"/>
              </a:lnSpc>
              <a:spcBef>
                <a:spcPct val="0"/>
              </a:spcBef>
            </a:pPr>
            <a:r>
              <a:rPr lang="en-US" sz="3012">
                <a:solidFill>
                  <a:srgbClr val="000000"/>
                </a:solidFill>
                <a:latin typeface="Poppins"/>
                <a:ea typeface="Poppins"/>
                <a:cs typeface="Poppins"/>
                <a:sym typeface="Poppins"/>
              </a:rPr>
              <a:t>*Độ lệch chuẩn cao → dữ liệu trải rộng trên phạm vi lớn.</a:t>
            </a:r>
          </a:p>
        </p:txBody>
      </p:sp>
      <p:sp>
        <p:nvSpPr>
          <p:cNvPr id="23" name="TextBox 23"/>
          <p:cNvSpPr txBox="1"/>
          <p:nvPr/>
        </p:nvSpPr>
        <p:spPr>
          <a:xfrm>
            <a:off x="486879" y="6574303"/>
            <a:ext cx="3639979" cy="566102"/>
          </a:xfrm>
          <a:prstGeom prst="rect">
            <a:avLst/>
          </a:prstGeom>
        </p:spPr>
        <p:txBody>
          <a:bodyPr lIns="0" tIns="0" rIns="0" bIns="0" rtlCol="0" anchor="t">
            <a:spAutoFit/>
          </a:bodyPr>
          <a:lstStyle/>
          <a:p>
            <a:pPr algn="ctr">
              <a:lnSpc>
                <a:spcPts val="4497"/>
              </a:lnSpc>
              <a:spcBef>
                <a:spcPct val="0"/>
              </a:spcBef>
            </a:pPr>
            <a:r>
              <a:rPr lang="en-US" sz="3212" b="1">
                <a:solidFill>
                  <a:srgbClr val="000000"/>
                </a:solidFill>
                <a:latin typeface="Poppins Bold"/>
                <a:ea typeface="Poppins Bold"/>
                <a:cs typeface="Poppins Bold"/>
                <a:sym typeface="Poppins Bold"/>
              </a:rPr>
              <a:t>Tính chất cơ bản :</a:t>
            </a:r>
          </a:p>
        </p:txBody>
      </p:sp>
      <p:sp>
        <p:nvSpPr>
          <p:cNvPr id="24" name="TextBox 24"/>
          <p:cNvSpPr txBox="1"/>
          <p:nvPr/>
        </p:nvSpPr>
        <p:spPr>
          <a:xfrm>
            <a:off x="165901" y="3509218"/>
            <a:ext cx="9749799" cy="566102"/>
          </a:xfrm>
          <a:prstGeom prst="rect">
            <a:avLst/>
          </a:prstGeom>
        </p:spPr>
        <p:txBody>
          <a:bodyPr lIns="0" tIns="0" rIns="0" bIns="0" rtlCol="0" anchor="t">
            <a:spAutoFit/>
          </a:bodyPr>
          <a:lstStyle/>
          <a:p>
            <a:pPr algn="ctr">
              <a:lnSpc>
                <a:spcPts val="4497"/>
              </a:lnSpc>
              <a:spcBef>
                <a:spcPct val="0"/>
              </a:spcBef>
            </a:pPr>
            <a:r>
              <a:rPr lang="en-US" sz="3212" b="1">
                <a:solidFill>
                  <a:srgbClr val="000000"/>
                </a:solidFill>
                <a:latin typeface="Poppins Bold"/>
                <a:ea typeface="Poppins Bold"/>
                <a:cs typeface="Poppins Bold"/>
                <a:sym typeface="Poppins Bold"/>
              </a:rPr>
              <a:t>Kí hiệu : </a:t>
            </a:r>
            <a:r>
              <a:rPr lang="en-US" sz="3212">
                <a:solidFill>
                  <a:srgbClr val="000000"/>
                </a:solidFill>
                <a:latin typeface="Poppins"/>
                <a:ea typeface="Poppins"/>
                <a:cs typeface="Poppins"/>
                <a:sym typeface="Poppins"/>
              </a:rPr>
              <a:t>σ2</a:t>
            </a:r>
            <a:r>
              <a:rPr lang="en-US" sz="3212" b="1">
                <a:solidFill>
                  <a:srgbClr val="000000"/>
                </a:solidFill>
                <a:latin typeface="Poppins Bold"/>
                <a:ea typeface="Poppins Bold"/>
                <a:cs typeface="Poppins Bold"/>
                <a:sym typeface="Poppins Bold"/>
              </a:rPr>
              <a:t> </a:t>
            </a:r>
            <a:r>
              <a:rPr lang="en-US" sz="3212">
                <a:solidFill>
                  <a:srgbClr val="000000"/>
                </a:solidFill>
                <a:latin typeface="Poppins"/>
                <a:ea typeface="Poppins"/>
                <a:cs typeface="Poppins"/>
                <a:sym typeface="Poppins"/>
              </a:rPr>
              <a:t>(Phương sai) , σ</a:t>
            </a:r>
            <a:r>
              <a:rPr lang="en-US" sz="3212" b="1">
                <a:solidFill>
                  <a:srgbClr val="000000"/>
                </a:solidFill>
                <a:latin typeface="Poppins Bold"/>
                <a:ea typeface="Poppins Bold"/>
                <a:cs typeface="Poppins Bold"/>
                <a:sym typeface="Poppins Bold"/>
              </a:rPr>
              <a:t> </a:t>
            </a:r>
            <a:r>
              <a:rPr lang="en-US" sz="3212">
                <a:solidFill>
                  <a:srgbClr val="000000"/>
                </a:solidFill>
                <a:latin typeface="Poppins"/>
                <a:ea typeface="Poppins"/>
                <a:cs typeface="Poppins"/>
                <a:sym typeface="Poppins"/>
              </a:rPr>
              <a:t>(độ lệch chuẩn).</a:t>
            </a:r>
            <a:r>
              <a:rPr lang="en-US" sz="3212" b="1">
                <a:solidFill>
                  <a:srgbClr val="000000"/>
                </a:solidFill>
                <a:latin typeface="Poppins Bold"/>
                <a:ea typeface="Poppins Bold"/>
                <a:cs typeface="Poppins Bold"/>
                <a:sym typeface="Poppins Bold"/>
              </a:rPr>
              <a:t> </a:t>
            </a:r>
          </a:p>
        </p:txBody>
      </p:sp>
      <p:sp>
        <p:nvSpPr>
          <p:cNvPr id="25" name="TextBox 25"/>
          <p:cNvSpPr txBox="1"/>
          <p:nvPr/>
        </p:nvSpPr>
        <p:spPr>
          <a:xfrm>
            <a:off x="867199" y="7045155"/>
            <a:ext cx="9315331" cy="552131"/>
          </a:xfrm>
          <a:prstGeom prst="rect">
            <a:avLst/>
          </a:prstGeom>
        </p:spPr>
        <p:txBody>
          <a:bodyPr lIns="0" tIns="0" rIns="0" bIns="0" rtlCol="0" anchor="t">
            <a:spAutoFit/>
          </a:bodyPr>
          <a:lstStyle/>
          <a:p>
            <a:pPr algn="ctr">
              <a:lnSpc>
                <a:spcPts val="4217"/>
              </a:lnSpc>
              <a:spcBef>
                <a:spcPct val="0"/>
              </a:spcBef>
            </a:pPr>
            <a:r>
              <a:rPr lang="en-US" sz="3012">
                <a:solidFill>
                  <a:srgbClr val="000000"/>
                </a:solidFill>
                <a:latin typeface="Poppins"/>
                <a:ea typeface="Poppins"/>
                <a:cs typeface="Poppins"/>
                <a:sym typeface="Poppins"/>
              </a:rPr>
              <a:t>+σ giúp đo độ phân tán quanh giá trị trung bình. </a:t>
            </a:r>
          </a:p>
        </p:txBody>
      </p:sp>
      <p:sp>
        <p:nvSpPr>
          <p:cNvPr id="26" name="TextBox 26"/>
          <p:cNvSpPr txBox="1"/>
          <p:nvPr/>
        </p:nvSpPr>
        <p:spPr>
          <a:xfrm>
            <a:off x="867199" y="7721111"/>
            <a:ext cx="9315331" cy="1085531"/>
          </a:xfrm>
          <a:prstGeom prst="rect">
            <a:avLst/>
          </a:prstGeom>
        </p:spPr>
        <p:txBody>
          <a:bodyPr lIns="0" tIns="0" rIns="0" bIns="0" rtlCol="0" anchor="t">
            <a:spAutoFit/>
          </a:bodyPr>
          <a:lstStyle/>
          <a:p>
            <a:pPr algn="l">
              <a:lnSpc>
                <a:spcPts val="4217"/>
              </a:lnSpc>
              <a:spcBef>
                <a:spcPct val="0"/>
              </a:spcBef>
            </a:pPr>
            <a:r>
              <a:rPr lang="en-US" sz="3012">
                <a:solidFill>
                  <a:srgbClr val="000000"/>
                </a:solidFill>
                <a:latin typeface="Poppins"/>
                <a:ea typeface="Poppins"/>
                <a:cs typeface="Poppins"/>
                <a:sym typeface="Poppins"/>
              </a:rPr>
              <a:t>+σ chỉ bằng 0 khi tất cả dữ liệu quan sát giống  nhau, luôn &gt;0 khi có sự khác biệt.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963183" y="4568941"/>
            <a:ext cx="3634370" cy="1658722"/>
          </a:xfrm>
          <a:custGeom>
            <a:avLst/>
            <a:gdLst/>
            <a:ahLst/>
            <a:cxnLst/>
            <a:rect l="l" t="t" r="r" b="b"/>
            <a:pathLst>
              <a:path w="3634370" h="1658722">
                <a:moveTo>
                  <a:pt x="0" y="0"/>
                </a:moveTo>
                <a:lnTo>
                  <a:pt x="3634370" y="0"/>
                </a:lnTo>
                <a:lnTo>
                  <a:pt x="3634370" y="1658722"/>
                </a:lnTo>
                <a:lnTo>
                  <a:pt x="0" y="1658722"/>
                </a:lnTo>
                <a:lnTo>
                  <a:pt x="0" y="0"/>
                </a:lnTo>
                <a:close/>
              </a:path>
            </a:pathLst>
          </a:custGeom>
          <a:blipFill>
            <a:blip r:embed="rId8"/>
            <a:stretch>
              <a:fillRect t="-44156" b="-44156"/>
            </a:stretch>
          </a:blipFill>
        </p:spPr>
      </p:sp>
      <p:sp>
        <p:nvSpPr>
          <p:cNvPr id="17" name="Freeform 17"/>
          <p:cNvSpPr/>
          <p:nvPr/>
        </p:nvSpPr>
        <p:spPr>
          <a:xfrm>
            <a:off x="1028700" y="4552376"/>
            <a:ext cx="8479871" cy="1893181"/>
          </a:xfrm>
          <a:custGeom>
            <a:avLst/>
            <a:gdLst/>
            <a:ahLst/>
            <a:cxnLst/>
            <a:rect l="l" t="t" r="r" b="b"/>
            <a:pathLst>
              <a:path w="8479871" h="1893181">
                <a:moveTo>
                  <a:pt x="0" y="0"/>
                </a:moveTo>
                <a:lnTo>
                  <a:pt x="8479871" y="0"/>
                </a:lnTo>
                <a:lnTo>
                  <a:pt x="8479871" y="1893181"/>
                </a:lnTo>
                <a:lnTo>
                  <a:pt x="0" y="1893181"/>
                </a:lnTo>
                <a:lnTo>
                  <a:pt x="0" y="0"/>
                </a:lnTo>
                <a:close/>
              </a:path>
            </a:pathLst>
          </a:custGeom>
          <a:blipFill>
            <a:blip r:embed="rId9"/>
            <a:stretch>
              <a:fillRect/>
            </a:stretch>
          </a:blipFill>
        </p:spPr>
      </p:sp>
      <p:sp>
        <p:nvSpPr>
          <p:cNvPr id="18" name="TextBox 18"/>
          <p:cNvSpPr txBox="1"/>
          <p:nvPr/>
        </p:nvSpPr>
        <p:spPr>
          <a:xfrm>
            <a:off x="486879" y="113095"/>
            <a:ext cx="9484043" cy="2608305"/>
          </a:xfrm>
          <a:prstGeom prst="rect">
            <a:avLst/>
          </a:prstGeom>
        </p:spPr>
        <p:txBody>
          <a:bodyPr lIns="0" tIns="0" rIns="0" bIns="0" rtlCol="0" anchor="t">
            <a:spAutoFit/>
          </a:bodyPr>
          <a:lstStyle/>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2.3. Variance and standard</a:t>
            </a:r>
          </a:p>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 deviation</a:t>
            </a:r>
          </a:p>
          <a:p>
            <a:pPr marL="0" lvl="0" indent="0" algn="l">
              <a:lnSpc>
                <a:spcPts val="6910"/>
              </a:lnSpc>
              <a:spcBef>
                <a:spcPct val="0"/>
              </a:spcBef>
            </a:pPr>
            <a:endParaRPr lang="en-US" sz="4935" b="1" i="1">
              <a:solidFill>
                <a:srgbClr val="FFFFFF"/>
              </a:solidFill>
              <a:latin typeface="DejaVu Serif Bold Italics"/>
              <a:ea typeface="DejaVu Serif Bold Italics"/>
              <a:cs typeface="DejaVu Serif Bold Italics"/>
              <a:sym typeface="DejaVu Serif Bold Italics"/>
            </a:endParaRPr>
          </a:p>
        </p:txBody>
      </p:sp>
      <p:sp>
        <p:nvSpPr>
          <p:cNvPr id="19" name="TextBox 19"/>
          <p:cNvSpPr txBox="1"/>
          <p:nvPr/>
        </p:nvSpPr>
        <p:spPr>
          <a:xfrm>
            <a:off x="730318" y="2361038"/>
            <a:ext cx="9411719" cy="625475"/>
          </a:xfrm>
          <a:prstGeom prst="rect">
            <a:avLst/>
          </a:prstGeom>
        </p:spPr>
        <p:txBody>
          <a:bodyPr lIns="0" tIns="0" rIns="0" bIns="0" rtlCol="0" anchor="t">
            <a:spAutoFit/>
          </a:bodyPr>
          <a:lstStyle/>
          <a:p>
            <a:pPr marL="0" lvl="0" indent="0" algn="ctr">
              <a:lnSpc>
                <a:spcPts val="4899"/>
              </a:lnSpc>
              <a:spcBef>
                <a:spcPct val="0"/>
              </a:spcBef>
            </a:pPr>
            <a:r>
              <a:rPr lang="en-US" sz="3499" b="1">
                <a:solidFill>
                  <a:srgbClr val="000000"/>
                </a:solidFill>
                <a:latin typeface="Poppins Bold"/>
                <a:ea typeface="Poppins Bold"/>
                <a:cs typeface="Poppins Bold"/>
                <a:sym typeface="Poppins Bold"/>
              </a:rPr>
              <a:t>Tính toán phương sai và độ lệch chuẩn.</a:t>
            </a:r>
          </a:p>
        </p:txBody>
      </p:sp>
      <p:sp>
        <p:nvSpPr>
          <p:cNvPr id="20" name="TextBox 20"/>
          <p:cNvSpPr txBox="1"/>
          <p:nvPr/>
        </p:nvSpPr>
        <p:spPr>
          <a:xfrm>
            <a:off x="1028700" y="3299668"/>
            <a:ext cx="9737758" cy="1085531"/>
          </a:xfrm>
          <a:prstGeom prst="rect">
            <a:avLst/>
          </a:prstGeom>
        </p:spPr>
        <p:txBody>
          <a:bodyPr lIns="0" tIns="0" rIns="0" bIns="0" rtlCol="0" anchor="t">
            <a:spAutoFit/>
          </a:bodyPr>
          <a:lstStyle/>
          <a:p>
            <a:pPr algn="l">
              <a:lnSpc>
                <a:spcPts val="4217"/>
              </a:lnSpc>
              <a:spcBef>
                <a:spcPct val="0"/>
              </a:spcBef>
            </a:pPr>
            <a:r>
              <a:rPr lang="en-US" sz="3012">
                <a:solidFill>
                  <a:srgbClr val="000000"/>
                </a:solidFill>
                <a:latin typeface="Poppins"/>
                <a:ea typeface="Poppins"/>
                <a:cs typeface="Poppins"/>
                <a:sym typeface="Poppins"/>
              </a:rPr>
              <a:t>Với N là số giá trị được xét, x là giá trị trung bình, ta có công thức:</a:t>
            </a:r>
          </a:p>
        </p:txBody>
      </p:sp>
      <p:sp>
        <p:nvSpPr>
          <p:cNvPr id="21" name="TextBox 21"/>
          <p:cNvSpPr txBox="1"/>
          <p:nvPr/>
        </p:nvSpPr>
        <p:spPr>
          <a:xfrm>
            <a:off x="-310573" y="6721935"/>
            <a:ext cx="16388418" cy="1227105"/>
          </a:xfrm>
          <a:prstGeom prst="rect">
            <a:avLst/>
          </a:prstGeom>
        </p:spPr>
        <p:txBody>
          <a:bodyPr lIns="0" tIns="0" rIns="0" bIns="0" rtlCol="0" anchor="t">
            <a:spAutoFit/>
          </a:bodyPr>
          <a:lstStyle/>
          <a:p>
            <a:pPr algn="ctr">
              <a:lnSpc>
                <a:spcPts val="4814"/>
              </a:lnSpc>
              <a:spcBef>
                <a:spcPct val="0"/>
              </a:spcBef>
            </a:pPr>
            <a:r>
              <a:rPr lang="en-US" sz="3438" b="1">
                <a:solidFill>
                  <a:srgbClr val="000000"/>
                </a:solidFill>
                <a:latin typeface="Poppins Bold"/>
                <a:ea typeface="Poppins Bold"/>
                <a:cs typeface="Poppins Bold"/>
                <a:sym typeface="Poppins Bold"/>
              </a:rPr>
              <a:t>Ví dụ</a:t>
            </a:r>
            <a:r>
              <a:rPr lang="en-US" sz="3438">
                <a:solidFill>
                  <a:srgbClr val="000000"/>
                </a:solidFill>
                <a:latin typeface="Poppins"/>
                <a:ea typeface="Poppins"/>
                <a:cs typeface="Poppins"/>
                <a:sym typeface="Poppins"/>
              </a:rPr>
              <a:t>:  Cho tập dữ liệu 30, 36, 47, 50, 52, 52, 56, 60, 63, 70, 70, 110.</a:t>
            </a:r>
          </a:p>
          <a:p>
            <a:pPr algn="ctr">
              <a:lnSpc>
                <a:spcPts val="4814"/>
              </a:lnSpc>
              <a:spcBef>
                <a:spcPct val="0"/>
              </a:spcBef>
            </a:pPr>
            <a:r>
              <a:rPr lang="en-US" sz="3438">
                <a:solidFill>
                  <a:srgbClr val="000000"/>
                </a:solidFill>
                <a:latin typeface="Poppins"/>
                <a:ea typeface="Poppins"/>
                <a:cs typeface="Poppins"/>
                <a:sym typeface="Poppins"/>
              </a:rPr>
              <a:t> Tìm phương sai, đô lệch chuẩn?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Shape Arch Minimalist Abstract Design"/>
          <p:cNvSpPr/>
          <p:nvPr/>
        </p:nvSpPr>
        <p:spPr>
          <a:xfrm rot="5400000">
            <a:off x="-2385239" y="3024579"/>
            <a:ext cx="3132286" cy="4754894"/>
          </a:xfrm>
          <a:custGeom>
            <a:avLst/>
            <a:gdLst/>
            <a:ahLst/>
            <a:cxnLst/>
            <a:rect l="l" t="t" r="r" b="b"/>
            <a:pathLst>
              <a:path w="3132286" h="4754894">
                <a:moveTo>
                  <a:pt x="0" y="0"/>
                </a:moveTo>
                <a:lnTo>
                  <a:pt x="3132286" y="0"/>
                </a:lnTo>
                <a:lnTo>
                  <a:pt x="3132286" y="4754893"/>
                </a:lnTo>
                <a:lnTo>
                  <a:pt x="0" y="4754893"/>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descr="Geometric Shape Curved Ribbon Modern Abstract Art"/>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alphaModFix amt="79000"/>
              <a:extLst>
                <a:ext uri="{96DAC541-7B7A-43D3-8B79-37D633B846F1}">
                  <asvg:svgBlip xmlns:asvg="http://schemas.microsoft.com/office/drawing/2016/SVG/main" r:embed="rId5"/>
                </a:ext>
              </a:extLst>
            </a:blip>
            <a:stretch>
              <a:fillRect/>
            </a:stretch>
          </a:blipFill>
        </p:spPr>
      </p:sp>
      <p:sp>
        <p:nvSpPr>
          <p:cNvPr id="4" name="Freeform 4" descr="Geometric Shape Curved Ribbon Modern Abstract Art"/>
          <p:cNvSpPr/>
          <p:nvPr/>
        </p:nvSpPr>
        <p:spPr>
          <a:xfrm rot="-7932835">
            <a:off x="3044232"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478655" y="3377078"/>
            <a:ext cx="8714729" cy="1430917"/>
            <a:chOff x="0" y="0"/>
            <a:chExt cx="6343915" cy="1041641"/>
          </a:xfrm>
        </p:grpSpPr>
        <p:sp>
          <p:nvSpPr>
            <p:cNvPr id="6" name="Freeform 6"/>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grpSp>
        <p:nvGrpSpPr>
          <p:cNvPr id="7" name="Group 7"/>
          <p:cNvGrpSpPr/>
          <p:nvPr/>
        </p:nvGrpSpPr>
        <p:grpSpPr>
          <a:xfrm>
            <a:off x="7478655" y="5233872"/>
            <a:ext cx="8714729" cy="1430917"/>
            <a:chOff x="0" y="0"/>
            <a:chExt cx="6343915" cy="1041641"/>
          </a:xfrm>
        </p:grpSpPr>
        <p:sp>
          <p:nvSpPr>
            <p:cNvPr id="8" name="Freeform 8"/>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sp>
        <p:nvSpPr>
          <p:cNvPr id="9" name="Freeform 9"/>
          <p:cNvSpPr/>
          <p:nvPr/>
        </p:nvSpPr>
        <p:spPr>
          <a:xfrm>
            <a:off x="16560727" y="8521583"/>
            <a:ext cx="1727273" cy="1658182"/>
          </a:xfrm>
          <a:custGeom>
            <a:avLst/>
            <a:gdLst/>
            <a:ahLst/>
            <a:cxnLst/>
            <a:rect l="l" t="t" r="r" b="b"/>
            <a:pathLst>
              <a:path w="1727273" h="1658182">
                <a:moveTo>
                  <a:pt x="0" y="0"/>
                </a:moveTo>
                <a:lnTo>
                  <a:pt x="1727273" y="0"/>
                </a:lnTo>
                <a:lnTo>
                  <a:pt x="1727273" y="1658182"/>
                </a:lnTo>
                <a:lnTo>
                  <a:pt x="0" y="1658182"/>
                </a:lnTo>
                <a:lnTo>
                  <a:pt x="0" y="0"/>
                </a:lnTo>
                <a:close/>
              </a:path>
            </a:pathLst>
          </a:custGeom>
          <a:blipFill>
            <a:blip r:embed="rId6">
              <a:alphaModFix amt="62000"/>
            </a:blip>
            <a:stretch>
              <a:fillRect/>
            </a:stretch>
          </a:blipFill>
        </p:spPr>
      </p:sp>
      <p:sp>
        <p:nvSpPr>
          <p:cNvPr id="10" name="Freeform 10"/>
          <p:cNvSpPr/>
          <p:nvPr/>
        </p:nvSpPr>
        <p:spPr>
          <a:xfrm>
            <a:off x="2486659" y="2765686"/>
            <a:ext cx="2973334" cy="2653701"/>
          </a:xfrm>
          <a:custGeom>
            <a:avLst/>
            <a:gdLst/>
            <a:ahLst/>
            <a:cxnLst/>
            <a:rect l="l" t="t" r="r" b="b"/>
            <a:pathLst>
              <a:path w="2973334" h="2653701">
                <a:moveTo>
                  <a:pt x="0" y="0"/>
                </a:moveTo>
                <a:lnTo>
                  <a:pt x="2973334" y="0"/>
                </a:lnTo>
                <a:lnTo>
                  <a:pt x="2973334" y="2653701"/>
                </a:lnTo>
                <a:lnTo>
                  <a:pt x="0" y="2653701"/>
                </a:lnTo>
                <a:lnTo>
                  <a:pt x="0" y="0"/>
                </a:lnTo>
                <a:close/>
              </a:path>
            </a:pathLst>
          </a:custGeom>
          <a:blipFill>
            <a:blip r:embed="rId7">
              <a:alphaModFix amt="69000"/>
              <a:extLst>
                <a:ext uri="{96DAC541-7B7A-43D3-8B79-37D633B846F1}">
                  <asvg:svgBlip xmlns:asvg="http://schemas.microsoft.com/office/drawing/2016/SVG/main" r:embed="rId8"/>
                </a:ext>
              </a:extLst>
            </a:blip>
            <a:stretch>
              <a:fillRect/>
            </a:stretch>
          </a:blipFill>
        </p:spPr>
      </p:sp>
      <p:sp>
        <p:nvSpPr>
          <p:cNvPr id="11" name="Freeform 11"/>
          <p:cNvSpPr/>
          <p:nvPr/>
        </p:nvSpPr>
        <p:spPr>
          <a:xfrm>
            <a:off x="8346377" y="8371544"/>
            <a:ext cx="1602540" cy="1516403"/>
          </a:xfrm>
          <a:custGeom>
            <a:avLst/>
            <a:gdLst/>
            <a:ahLst/>
            <a:cxnLst/>
            <a:rect l="l" t="t" r="r" b="b"/>
            <a:pathLst>
              <a:path w="1602540" h="1516403">
                <a:moveTo>
                  <a:pt x="0" y="0"/>
                </a:moveTo>
                <a:lnTo>
                  <a:pt x="1602540" y="0"/>
                </a:lnTo>
                <a:lnTo>
                  <a:pt x="1602540" y="1516403"/>
                </a:lnTo>
                <a:lnTo>
                  <a:pt x="0" y="1516403"/>
                </a:lnTo>
                <a:lnTo>
                  <a:pt x="0" y="0"/>
                </a:lnTo>
                <a:close/>
              </a:path>
            </a:pathLst>
          </a:custGeom>
          <a:blipFill>
            <a:blip r:embed="rId9">
              <a:alphaModFix amt="59000"/>
              <a:extLst>
                <a:ext uri="{96DAC541-7B7A-43D3-8B79-37D633B846F1}">
                  <asvg:svgBlip xmlns:asvg="http://schemas.microsoft.com/office/drawing/2016/SVG/main" r:embed="rId10"/>
                </a:ext>
              </a:extLst>
            </a:blip>
            <a:stretch>
              <a:fillRect/>
            </a:stretch>
          </a:blipFill>
        </p:spPr>
      </p:sp>
      <p:sp>
        <p:nvSpPr>
          <p:cNvPr id="12" name="Freeform 12"/>
          <p:cNvSpPr/>
          <p:nvPr/>
        </p:nvSpPr>
        <p:spPr>
          <a:xfrm>
            <a:off x="7893084" y="-2094468"/>
            <a:ext cx="10272111" cy="5238593"/>
          </a:xfrm>
          <a:custGeom>
            <a:avLst/>
            <a:gdLst/>
            <a:ahLst/>
            <a:cxnLst/>
            <a:rect l="l" t="t" r="r" b="b"/>
            <a:pathLst>
              <a:path w="10272111" h="5238593">
                <a:moveTo>
                  <a:pt x="0" y="0"/>
                </a:moveTo>
                <a:lnTo>
                  <a:pt x="10272111" y="0"/>
                </a:lnTo>
                <a:lnTo>
                  <a:pt x="10272111" y="5238593"/>
                </a:lnTo>
                <a:lnTo>
                  <a:pt x="0" y="5238593"/>
                </a:lnTo>
                <a:lnTo>
                  <a:pt x="0" y="0"/>
                </a:lnTo>
                <a:close/>
              </a:path>
            </a:pathLst>
          </a:custGeom>
          <a:blipFill>
            <a:blip r:embed="rId11"/>
            <a:stretch>
              <a:fillRect b="-10297"/>
            </a:stretch>
          </a:blipFill>
        </p:spPr>
      </p:sp>
      <p:sp>
        <p:nvSpPr>
          <p:cNvPr id="13" name="Freeform 13"/>
          <p:cNvSpPr/>
          <p:nvPr/>
        </p:nvSpPr>
        <p:spPr>
          <a:xfrm>
            <a:off x="-819096" y="5639477"/>
            <a:ext cx="8091513" cy="4546402"/>
          </a:xfrm>
          <a:custGeom>
            <a:avLst/>
            <a:gdLst/>
            <a:ahLst/>
            <a:cxnLst/>
            <a:rect l="l" t="t" r="r" b="b"/>
            <a:pathLst>
              <a:path w="8091513" h="4546402">
                <a:moveTo>
                  <a:pt x="0" y="0"/>
                </a:moveTo>
                <a:lnTo>
                  <a:pt x="8091513" y="0"/>
                </a:lnTo>
                <a:lnTo>
                  <a:pt x="8091513" y="4546402"/>
                </a:lnTo>
                <a:lnTo>
                  <a:pt x="0" y="4546402"/>
                </a:lnTo>
                <a:lnTo>
                  <a:pt x="0" y="0"/>
                </a:lnTo>
                <a:close/>
              </a:path>
            </a:pathLst>
          </a:custGeom>
          <a:blipFill>
            <a:blip r:embed="rId12"/>
            <a:stretch>
              <a:fillRect/>
            </a:stretch>
          </a:blipFill>
        </p:spPr>
      </p:sp>
      <p:sp>
        <p:nvSpPr>
          <p:cNvPr id="14" name="TextBox 14"/>
          <p:cNvSpPr txBox="1"/>
          <p:nvPr/>
        </p:nvSpPr>
        <p:spPr>
          <a:xfrm>
            <a:off x="8060430" y="3541177"/>
            <a:ext cx="743941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3.1 Covariance of numeric data</a:t>
            </a:r>
          </a:p>
        </p:txBody>
      </p:sp>
      <p:sp>
        <p:nvSpPr>
          <p:cNvPr id="15" name="TextBox 15"/>
          <p:cNvSpPr txBox="1"/>
          <p:nvPr/>
        </p:nvSpPr>
        <p:spPr>
          <a:xfrm>
            <a:off x="8060430" y="5344876"/>
            <a:ext cx="7439414" cy="104556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3.2 Correlation coefficient for numeric data</a:t>
            </a:r>
          </a:p>
        </p:txBody>
      </p:sp>
      <p:sp>
        <p:nvSpPr>
          <p:cNvPr id="16" name="TextBox 16"/>
          <p:cNvSpPr txBox="1"/>
          <p:nvPr/>
        </p:nvSpPr>
        <p:spPr>
          <a:xfrm>
            <a:off x="8116313" y="7426789"/>
            <a:ext cx="743941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3.3 </a:t>
            </a:r>
          </a:p>
        </p:txBody>
      </p:sp>
      <p:sp>
        <p:nvSpPr>
          <p:cNvPr id="17" name="TextBox 17"/>
          <p:cNvSpPr txBox="1"/>
          <p:nvPr/>
        </p:nvSpPr>
        <p:spPr>
          <a:xfrm>
            <a:off x="1058289" y="515304"/>
            <a:ext cx="8085711" cy="1743075"/>
          </a:xfrm>
          <a:prstGeom prst="rect">
            <a:avLst/>
          </a:prstGeom>
        </p:spPr>
        <p:txBody>
          <a:bodyPr lIns="0" tIns="0" rIns="0" bIns="0" rtlCol="0" anchor="t">
            <a:spAutoFit/>
          </a:bodyPr>
          <a:lstStyle/>
          <a:p>
            <a:pPr marL="0" lvl="0" indent="0" algn="l">
              <a:lnSpc>
                <a:spcPts val="6840"/>
              </a:lnSpc>
              <a:spcBef>
                <a:spcPct val="0"/>
              </a:spcBef>
            </a:pPr>
            <a:r>
              <a:rPr lang="en-US" sz="5700" b="1" spc="-114">
                <a:solidFill>
                  <a:srgbClr val="004AAD"/>
                </a:solidFill>
                <a:latin typeface="Open Sans Bold"/>
                <a:ea typeface="Open Sans Bold"/>
                <a:cs typeface="Open Sans Bold"/>
                <a:sym typeface="Open Sans Bold"/>
              </a:rPr>
              <a:t>3. Covariance and correlation analysis</a:t>
            </a:r>
          </a:p>
        </p:txBody>
      </p:sp>
      <p:sp>
        <p:nvSpPr>
          <p:cNvPr id="18" name="TextBox 18"/>
          <p:cNvSpPr txBox="1"/>
          <p:nvPr/>
        </p:nvSpPr>
        <p:spPr>
          <a:xfrm>
            <a:off x="7440402" y="6998164"/>
            <a:ext cx="10724793" cy="592455"/>
          </a:xfrm>
          <a:prstGeom prst="rect">
            <a:avLst/>
          </a:prstGeom>
        </p:spPr>
        <p:txBody>
          <a:bodyPr lIns="0" tIns="0" rIns="0" bIns="0" rtlCol="0" anchor="t">
            <a:spAutoFit/>
          </a:bodyPr>
          <a:lstStyle/>
          <a:p>
            <a:pPr marL="0" lvl="0" indent="0" algn="ctr">
              <a:lnSpc>
                <a:spcPts val="4620"/>
              </a:lnSpc>
              <a:spcBef>
                <a:spcPct val="0"/>
              </a:spcBef>
            </a:pPr>
            <a:r>
              <a:rPr lang="en-US" sz="3300">
                <a:solidFill>
                  <a:srgbClr val="000000"/>
                </a:solidFill>
                <a:latin typeface="Poppins"/>
                <a:ea typeface="Poppins"/>
                <a:cs typeface="Poppins"/>
                <a:sym typeface="Poppins"/>
              </a:rPr>
              <a:t>PHÂN TÍCH HIỆP PHƯƠNG SAI VÀ HỆ SỐ TƯƠNG QUAN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963728" y="880078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641971" y="850660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822120"/>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00784"/>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43439" y="5891178"/>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486879" y="113095"/>
            <a:ext cx="8847196" cy="2608305"/>
          </a:xfrm>
          <a:prstGeom prst="rect">
            <a:avLst/>
          </a:prstGeom>
        </p:spPr>
        <p:txBody>
          <a:bodyPr lIns="0" tIns="0" rIns="0" bIns="0" rtlCol="0" anchor="t">
            <a:spAutoFit/>
          </a:bodyPr>
          <a:lstStyle/>
          <a:p>
            <a:pPr algn="l">
              <a:lnSpc>
                <a:spcPts val="6910"/>
              </a:lnSpc>
            </a:pPr>
            <a:r>
              <a:rPr lang="en-US" sz="4935" b="1" i="1">
                <a:solidFill>
                  <a:srgbClr val="FFFFFF"/>
                </a:solidFill>
                <a:latin typeface="DejaVu Serif Bold Italics"/>
                <a:ea typeface="DejaVu Serif Bold Italics"/>
                <a:cs typeface="DejaVu Serif Bold Italics"/>
                <a:sym typeface="DejaVu Serif Bold Italics"/>
              </a:rPr>
              <a:t>3.1 Covariance of numeric data</a:t>
            </a:r>
          </a:p>
          <a:p>
            <a:pPr marL="0" lvl="0" indent="0" algn="l">
              <a:lnSpc>
                <a:spcPts val="6910"/>
              </a:lnSpc>
              <a:spcBef>
                <a:spcPct val="0"/>
              </a:spcBef>
            </a:pPr>
            <a:endParaRPr lang="en-US" sz="4935" b="1" i="1">
              <a:solidFill>
                <a:srgbClr val="FFFFFF"/>
              </a:solidFill>
              <a:latin typeface="DejaVu Serif Bold Italics"/>
              <a:ea typeface="DejaVu Serif Bold Italics"/>
              <a:cs typeface="DejaVu Serif Bold Italics"/>
              <a:sym typeface="DejaVu Serif Bold Italics"/>
            </a:endParaRPr>
          </a:p>
        </p:txBody>
      </p:sp>
      <p:sp>
        <p:nvSpPr>
          <p:cNvPr id="18" name="TextBox 18"/>
          <p:cNvSpPr txBox="1"/>
          <p:nvPr/>
        </p:nvSpPr>
        <p:spPr>
          <a:xfrm>
            <a:off x="943399" y="2707820"/>
            <a:ext cx="10352919" cy="717232"/>
          </a:xfrm>
          <a:prstGeom prst="rect">
            <a:avLst/>
          </a:prstGeom>
        </p:spPr>
        <p:txBody>
          <a:bodyPr lIns="0" tIns="0" rIns="0" bIns="0" rtlCol="0" anchor="t">
            <a:spAutoFit/>
          </a:bodyPr>
          <a:lstStyle/>
          <a:p>
            <a:pPr algn="l">
              <a:lnSpc>
                <a:spcPts val="5617"/>
              </a:lnSpc>
              <a:spcBef>
                <a:spcPct val="0"/>
              </a:spcBef>
            </a:pPr>
            <a:r>
              <a:rPr lang="en-US" sz="4012" b="1">
                <a:solidFill>
                  <a:srgbClr val="000000"/>
                </a:solidFill>
                <a:latin typeface="Poppins Bold"/>
                <a:ea typeface="Poppins Bold"/>
                <a:cs typeface="Poppins Bold"/>
                <a:sym typeface="Poppins Bold"/>
              </a:rPr>
              <a:t>Hiệp phương sai</a:t>
            </a:r>
          </a:p>
        </p:txBody>
      </p:sp>
      <p:sp>
        <p:nvSpPr>
          <p:cNvPr id="19" name="TextBox 19"/>
          <p:cNvSpPr txBox="1"/>
          <p:nvPr/>
        </p:nvSpPr>
        <p:spPr>
          <a:xfrm>
            <a:off x="1028700" y="3854481"/>
            <a:ext cx="16161283" cy="2728696"/>
          </a:xfrm>
          <a:prstGeom prst="rect">
            <a:avLst/>
          </a:prstGeom>
        </p:spPr>
        <p:txBody>
          <a:bodyPr lIns="0" tIns="0" rIns="0" bIns="0" rtlCol="0" anchor="t">
            <a:spAutoFit/>
          </a:bodyPr>
          <a:lstStyle/>
          <a:p>
            <a:pPr marL="696574" lvl="1" indent="-348287" algn="l">
              <a:lnSpc>
                <a:spcPts val="3387"/>
              </a:lnSpc>
              <a:buFont typeface="Arial"/>
              <a:buChar char="•"/>
            </a:pPr>
            <a:r>
              <a:rPr lang="en-US" sz="3226">
                <a:solidFill>
                  <a:srgbClr val="000000"/>
                </a:solidFill>
                <a:latin typeface="Poppins"/>
                <a:ea typeface="Poppins"/>
                <a:cs typeface="Poppins"/>
                <a:sym typeface="Poppins"/>
              </a:rPr>
              <a:t>Là thước đo cho biết mức độ hai thuộc tính số thay đổi cùng nhau.</a:t>
            </a:r>
          </a:p>
          <a:p>
            <a:pPr algn="l">
              <a:lnSpc>
                <a:spcPts val="3387"/>
              </a:lnSpc>
            </a:pPr>
            <a:endParaRPr lang="en-US" sz="3226">
              <a:solidFill>
                <a:srgbClr val="000000"/>
              </a:solidFill>
              <a:latin typeface="Poppins"/>
              <a:ea typeface="Poppins"/>
              <a:cs typeface="Poppins"/>
              <a:sym typeface="Poppins"/>
            </a:endParaRPr>
          </a:p>
          <a:p>
            <a:pPr marL="695960" lvl="1" indent="-347980" algn="l">
              <a:lnSpc>
                <a:spcPts val="3387"/>
              </a:lnSpc>
              <a:buFont typeface="Arial"/>
              <a:buChar char="•"/>
            </a:pPr>
            <a:r>
              <a:rPr lang="en-US" sz="3226">
                <a:solidFill>
                  <a:srgbClr val="000000"/>
                </a:solidFill>
                <a:latin typeface="Poppins"/>
                <a:ea typeface="Poppins"/>
                <a:cs typeface="Poppins"/>
                <a:sym typeface="Poppins"/>
              </a:rPr>
              <a:t>Dựa trên sự so sánh giữa các giá trị quan sát và giá trị trung bình của từng thuộc tính.</a:t>
            </a:r>
            <a:endParaRPr lang="en-US" sz="3226">
              <a:solidFill>
                <a:srgbClr val="000000"/>
              </a:solidFill>
              <a:latin typeface="Poppins"/>
              <a:ea typeface="Poppins"/>
              <a:cs typeface="Poppins"/>
            </a:endParaRPr>
          </a:p>
          <a:p>
            <a:pPr algn="l">
              <a:lnSpc>
                <a:spcPts val="3387"/>
              </a:lnSpc>
            </a:pPr>
            <a:endParaRPr lang="en-US" sz="3226">
              <a:solidFill>
                <a:srgbClr val="000000"/>
              </a:solidFill>
              <a:latin typeface="Poppins"/>
              <a:ea typeface="Poppins"/>
              <a:cs typeface="Poppins"/>
              <a:sym typeface="Poppins"/>
            </a:endParaRPr>
          </a:p>
          <a:p>
            <a:pPr algn="l">
              <a:lnSpc>
                <a:spcPts val="4516"/>
              </a:lnSpc>
              <a:spcBef>
                <a:spcPct val="0"/>
              </a:spcBef>
            </a:pPr>
            <a:endParaRPr lang="en-US" sz="3226">
              <a:solidFill>
                <a:srgbClr val="000000"/>
              </a:solidFill>
              <a:latin typeface="Poppins"/>
              <a:ea typeface="Poppins"/>
              <a:cs typeface="Poppins"/>
              <a:sym typeface="Poppins"/>
            </a:endParaRPr>
          </a:p>
        </p:txBody>
      </p:sp>
      <p:sp>
        <p:nvSpPr>
          <p:cNvPr id="20" name="TextBox 20"/>
          <p:cNvSpPr txBox="1"/>
          <p:nvPr/>
        </p:nvSpPr>
        <p:spPr>
          <a:xfrm>
            <a:off x="1028700" y="6827485"/>
            <a:ext cx="15661363" cy="1782418"/>
          </a:xfrm>
          <a:prstGeom prst="rect">
            <a:avLst/>
          </a:prstGeom>
        </p:spPr>
        <p:txBody>
          <a:bodyPr lIns="0" tIns="0" rIns="0" bIns="0" rtlCol="0" anchor="t">
            <a:spAutoFit/>
          </a:bodyPr>
          <a:lstStyle/>
          <a:p>
            <a:pPr marL="718094" lvl="1" indent="-359047" algn="l">
              <a:lnSpc>
                <a:spcPts val="4656"/>
              </a:lnSpc>
              <a:buFont typeface="Arial"/>
              <a:buChar char="•"/>
            </a:pPr>
            <a:r>
              <a:rPr lang="en-US" sz="3326">
                <a:solidFill>
                  <a:srgbClr val="000000"/>
                </a:solidFill>
                <a:latin typeface="Poppins"/>
                <a:ea typeface="Poppins"/>
                <a:cs typeface="Poppins"/>
                <a:sym typeface="Poppins"/>
              </a:rPr>
              <a:t> Là thước đo chuẩn hóa của hiệp phương sai.</a:t>
            </a:r>
          </a:p>
          <a:p>
            <a:pPr marL="718094" lvl="1" indent="-359047" algn="l">
              <a:lnSpc>
                <a:spcPts val="4656"/>
              </a:lnSpc>
              <a:buFont typeface="Arial"/>
              <a:buChar char="•"/>
            </a:pPr>
            <a:r>
              <a:rPr lang="en-US" sz="3326">
                <a:solidFill>
                  <a:srgbClr val="000000"/>
                </a:solidFill>
                <a:latin typeface="Poppins"/>
                <a:ea typeface="Poppins"/>
                <a:cs typeface="Poppins"/>
                <a:sym typeface="Poppins"/>
              </a:rPr>
              <a:t>Cho biết độ mạnh và chiều hướng của mối quan hệ giữa hai thuộc tính.</a:t>
            </a:r>
          </a:p>
          <a:p>
            <a:pPr marL="718094" lvl="1" indent="-359047" algn="l">
              <a:lnSpc>
                <a:spcPts val="4656"/>
              </a:lnSpc>
              <a:spcBef>
                <a:spcPct val="0"/>
              </a:spcBef>
              <a:buFont typeface="Arial"/>
              <a:buChar char="•"/>
            </a:pPr>
            <a:r>
              <a:rPr lang="en-US" sz="3326">
                <a:solidFill>
                  <a:srgbClr val="000000"/>
                </a:solidFill>
                <a:latin typeface="Poppins"/>
                <a:ea typeface="Poppins"/>
                <a:cs typeface="Poppins"/>
                <a:sym typeface="Poppins"/>
              </a:rPr>
              <a:t>Có giá trị nằm trong khoảng [−1,1][-1, 1][−1,1].</a:t>
            </a:r>
          </a:p>
        </p:txBody>
      </p:sp>
      <p:sp>
        <p:nvSpPr>
          <p:cNvPr id="21" name="TextBox 21"/>
          <p:cNvSpPr txBox="1"/>
          <p:nvPr/>
        </p:nvSpPr>
        <p:spPr>
          <a:xfrm>
            <a:off x="943399" y="5776878"/>
            <a:ext cx="10352919" cy="717232"/>
          </a:xfrm>
          <a:prstGeom prst="rect">
            <a:avLst/>
          </a:prstGeom>
        </p:spPr>
        <p:txBody>
          <a:bodyPr lIns="0" tIns="0" rIns="0" bIns="0" rtlCol="0" anchor="t">
            <a:spAutoFit/>
          </a:bodyPr>
          <a:lstStyle/>
          <a:p>
            <a:pPr algn="l">
              <a:lnSpc>
                <a:spcPts val="5617"/>
              </a:lnSpc>
              <a:spcBef>
                <a:spcPct val="0"/>
              </a:spcBef>
            </a:pPr>
            <a:r>
              <a:rPr lang="en-US" sz="4012" b="1">
                <a:solidFill>
                  <a:srgbClr val="000000"/>
                </a:solidFill>
                <a:latin typeface="Poppins Bold"/>
                <a:ea typeface="Poppins Bold"/>
                <a:cs typeface="Poppins Bold"/>
                <a:sym typeface="Poppins Bold"/>
              </a:rPr>
              <a:t>Hệ số tương quan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477739" y="3750031"/>
            <a:ext cx="9646764" cy="1474317"/>
          </a:xfrm>
          <a:custGeom>
            <a:avLst/>
            <a:gdLst/>
            <a:ahLst/>
            <a:cxnLst/>
            <a:rect l="l" t="t" r="r" b="b"/>
            <a:pathLst>
              <a:path w="9646764" h="1474317">
                <a:moveTo>
                  <a:pt x="0" y="0"/>
                </a:moveTo>
                <a:lnTo>
                  <a:pt x="9646764" y="0"/>
                </a:lnTo>
                <a:lnTo>
                  <a:pt x="9646764" y="1474317"/>
                </a:lnTo>
                <a:lnTo>
                  <a:pt x="0" y="1474317"/>
                </a:lnTo>
                <a:lnTo>
                  <a:pt x="0" y="0"/>
                </a:lnTo>
                <a:close/>
              </a:path>
            </a:pathLst>
          </a:custGeom>
          <a:blipFill>
            <a:blip r:embed="rId8"/>
            <a:stretch>
              <a:fillRect/>
            </a:stretch>
          </a:blipFill>
        </p:spPr>
      </p:sp>
      <p:sp>
        <p:nvSpPr>
          <p:cNvPr id="17" name="Freeform 17"/>
          <p:cNvSpPr/>
          <p:nvPr/>
        </p:nvSpPr>
        <p:spPr>
          <a:xfrm>
            <a:off x="1477739" y="5946629"/>
            <a:ext cx="9288719" cy="1472510"/>
          </a:xfrm>
          <a:custGeom>
            <a:avLst/>
            <a:gdLst/>
            <a:ahLst/>
            <a:cxnLst/>
            <a:rect l="l" t="t" r="r" b="b"/>
            <a:pathLst>
              <a:path w="9288719" h="1472510">
                <a:moveTo>
                  <a:pt x="0" y="0"/>
                </a:moveTo>
                <a:lnTo>
                  <a:pt x="9288719" y="0"/>
                </a:lnTo>
                <a:lnTo>
                  <a:pt x="9288719" y="1472510"/>
                </a:lnTo>
                <a:lnTo>
                  <a:pt x="0" y="1472510"/>
                </a:lnTo>
                <a:lnTo>
                  <a:pt x="0" y="0"/>
                </a:lnTo>
                <a:close/>
              </a:path>
            </a:pathLst>
          </a:custGeom>
          <a:blipFill>
            <a:blip r:embed="rId9"/>
            <a:stretch>
              <a:fillRect t="-477" b="-3003"/>
            </a:stretch>
          </a:blipFill>
        </p:spPr>
      </p:sp>
      <p:sp>
        <p:nvSpPr>
          <p:cNvPr id="18" name="Freeform 18"/>
          <p:cNvSpPr/>
          <p:nvPr/>
        </p:nvSpPr>
        <p:spPr>
          <a:xfrm>
            <a:off x="1617363" y="8303839"/>
            <a:ext cx="7971299" cy="1328550"/>
          </a:xfrm>
          <a:custGeom>
            <a:avLst/>
            <a:gdLst/>
            <a:ahLst/>
            <a:cxnLst/>
            <a:rect l="l" t="t" r="r" b="b"/>
            <a:pathLst>
              <a:path w="7971299" h="1328550">
                <a:moveTo>
                  <a:pt x="0" y="0"/>
                </a:moveTo>
                <a:lnTo>
                  <a:pt x="7971298" y="0"/>
                </a:lnTo>
                <a:lnTo>
                  <a:pt x="7971298" y="1328550"/>
                </a:lnTo>
                <a:lnTo>
                  <a:pt x="0" y="1328550"/>
                </a:lnTo>
                <a:lnTo>
                  <a:pt x="0" y="0"/>
                </a:lnTo>
                <a:close/>
              </a:path>
            </a:pathLst>
          </a:custGeom>
          <a:blipFill>
            <a:blip r:embed="rId10"/>
            <a:stretch>
              <a:fillRect/>
            </a:stretch>
          </a:blipFill>
        </p:spPr>
      </p:sp>
      <p:sp>
        <p:nvSpPr>
          <p:cNvPr id="19" name="Freeform 19"/>
          <p:cNvSpPr/>
          <p:nvPr/>
        </p:nvSpPr>
        <p:spPr>
          <a:xfrm>
            <a:off x="10899808" y="1456841"/>
            <a:ext cx="6821671" cy="3916277"/>
          </a:xfrm>
          <a:custGeom>
            <a:avLst/>
            <a:gdLst/>
            <a:ahLst/>
            <a:cxnLst/>
            <a:rect l="l" t="t" r="r" b="b"/>
            <a:pathLst>
              <a:path w="6821671" h="3916277">
                <a:moveTo>
                  <a:pt x="0" y="0"/>
                </a:moveTo>
                <a:lnTo>
                  <a:pt x="6821671" y="0"/>
                </a:lnTo>
                <a:lnTo>
                  <a:pt x="6821671" y="3916277"/>
                </a:lnTo>
                <a:lnTo>
                  <a:pt x="0" y="3916277"/>
                </a:lnTo>
                <a:lnTo>
                  <a:pt x="0" y="0"/>
                </a:lnTo>
                <a:close/>
              </a:path>
            </a:pathLst>
          </a:custGeom>
          <a:blipFill>
            <a:blip r:embed="rId11"/>
            <a:stretch>
              <a:fillRect r="-3778"/>
            </a:stretch>
          </a:blipFill>
        </p:spPr>
      </p:sp>
      <p:sp>
        <p:nvSpPr>
          <p:cNvPr id="20" name="Freeform 20"/>
          <p:cNvSpPr/>
          <p:nvPr/>
        </p:nvSpPr>
        <p:spPr>
          <a:xfrm>
            <a:off x="11124503" y="5483074"/>
            <a:ext cx="5850025" cy="4387519"/>
          </a:xfrm>
          <a:custGeom>
            <a:avLst/>
            <a:gdLst/>
            <a:ahLst/>
            <a:cxnLst/>
            <a:rect l="l" t="t" r="r" b="b"/>
            <a:pathLst>
              <a:path w="5850025" h="4387519">
                <a:moveTo>
                  <a:pt x="0" y="0"/>
                </a:moveTo>
                <a:lnTo>
                  <a:pt x="5850025" y="0"/>
                </a:lnTo>
                <a:lnTo>
                  <a:pt x="5850025" y="4387519"/>
                </a:lnTo>
                <a:lnTo>
                  <a:pt x="0" y="4387519"/>
                </a:lnTo>
                <a:lnTo>
                  <a:pt x="0" y="0"/>
                </a:lnTo>
                <a:close/>
              </a:path>
            </a:pathLst>
          </a:custGeom>
          <a:blipFill>
            <a:blip r:embed="rId12"/>
            <a:stretch>
              <a:fillRect/>
            </a:stretch>
          </a:blipFill>
        </p:spPr>
      </p:sp>
      <p:sp>
        <p:nvSpPr>
          <p:cNvPr id="21" name="TextBox 21"/>
          <p:cNvSpPr txBox="1"/>
          <p:nvPr/>
        </p:nvSpPr>
        <p:spPr>
          <a:xfrm>
            <a:off x="486879" y="113095"/>
            <a:ext cx="8985473"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3.1 Covariance of numeric data</a:t>
            </a:r>
          </a:p>
        </p:txBody>
      </p:sp>
      <p:sp>
        <p:nvSpPr>
          <p:cNvPr id="22" name="TextBox 22"/>
          <p:cNvSpPr txBox="1"/>
          <p:nvPr/>
        </p:nvSpPr>
        <p:spPr>
          <a:xfrm>
            <a:off x="730318" y="2361038"/>
            <a:ext cx="9411719" cy="625475"/>
          </a:xfrm>
          <a:prstGeom prst="rect">
            <a:avLst/>
          </a:prstGeom>
        </p:spPr>
        <p:txBody>
          <a:bodyPr lIns="0" tIns="0" rIns="0" bIns="0" rtlCol="0" anchor="t">
            <a:spAutoFit/>
          </a:bodyPr>
          <a:lstStyle/>
          <a:p>
            <a:pPr marL="0" lvl="0" indent="0" algn="ctr">
              <a:lnSpc>
                <a:spcPts val="4899"/>
              </a:lnSpc>
              <a:spcBef>
                <a:spcPct val="0"/>
              </a:spcBef>
            </a:pPr>
            <a:r>
              <a:rPr lang="en-US" sz="3499" b="1">
                <a:solidFill>
                  <a:srgbClr val="000000"/>
                </a:solidFill>
                <a:latin typeface="Poppins Bold"/>
                <a:ea typeface="Poppins Bold"/>
                <a:cs typeface="Poppins Bold"/>
                <a:sym typeface="Poppins Bold"/>
              </a:rPr>
              <a:t>Công thức và cách tính hiệp phương sai</a:t>
            </a:r>
          </a:p>
        </p:txBody>
      </p:sp>
      <p:sp>
        <p:nvSpPr>
          <p:cNvPr id="23" name="TextBox 23"/>
          <p:cNvSpPr txBox="1"/>
          <p:nvPr/>
        </p:nvSpPr>
        <p:spPr>
          <a:xfrm>
            <a:off x="867199" y="3091288"/>
            <a:ext cx="9737758" cy="552131"/>
          </a:xfrm>
          <a:prstGeom prst="rect">
            <a:avLst/>
          </a:prstGeom>
        </p:spPr>
        <p:txBody>
          <a:bodyPr lIns="0" tIns="0" rIns="0" bIns="0" rtlCol="0" anchor="t">
            <a:spAutoFit/>
          </a:bodyPr>
          <a:lstStyle/>
          <a:p>
            <a:pPr marL="650407" lvl="1" indent="-325204" algn="l">
              <a:lnSpc>
                <a:spcPts val="4217"/>
              </a:lnSpc>
              <a:spcBef>
                <a:spcPct val="0"/>
              </a:spcBef>
              <a:buFont typeface="Arial"/>
              <a:buChar char="•"/>
            </a:pPr>
            <a:r>
              <a:rPr lang="en-US" sz="3012">
                <a:solidFill>
                  <a:srgbClr val="000000"/>
                </a:solidFill>
                <a:latin typeface="Poppins"/>
                <a:ea typeface="Poppins"/>
                <a:cs typeface="Poppins"/>
                <a:sym typeface="Poppins"/>
              </a:rPr>
              <a:t>Kỳ vọng</a:t>
            </a:r>
          </a:p>
        </p:txBody>
      </p:sp>
      <p:sp>
        <p:nvSpPr>
          <p:cNvPr id="24" name="TextBox 24"/>
          <p:cNvSpPr txBox="1"/>
          <p:nvPr/>
        </p:nvSpPr>
        <p:spPr>
          <a:xfrm>
            <a:off x="870882" y="5329123"/>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Công thức hiệp phương sai</a:t>
            </a:r>
          </a:p>
        </p:txBody>
      </p:sp>
      <p:sp>
        <p:nvSpPr>
          <p:cNvPr id="25" name="TextBox 25"/>
          <p:cNvSpPr txBox="1"/>
          <p:nvPr/>
        </p:nvSpPr>
        <p:spPr>
          <a:xfrm>
            <a:off x="870882" y="7474037"/>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Công thức rút gọn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477739" y="3843445"/>
            <a:ext cx="10082109" cy="1233219"/>
          </a:xfrm>
          <a:custGeom>
            <a:avLst/>
            <a:gdLst/>
            <a:ahLst/>
            <a:cxnLst/>
            <a:rect l="l" t="t" r="r" b="b"/>
            <a:pathLst>
              <a:path w="10082109" h="1233219">
                <a:moveTo>
                  <a:pt x="0" y="0"/>
                </a:moveTo>
                <a:lnTo>
                  <a:pt x="10082109" y="0"/>
                </a:lnTo>
                <a:lnTo>
                  <a:pt x="10082109" y="1233219"/>
                </a:lnTo>
                <a:lnTo>
                  <a:pt x="0" y="1233219"/>
                </a:lnTo>
                <a:lnTo>
                  <a:pt x="0" y="0"/>
                </a:lnTo>
                <a:close/>
              </a:path>
            </a:pathLst>
          </a:custGeom>
          <a:blipFill>
            <a:blip r:embed="rId8"/>
            <a:stretch>
              <a:fillRect/>
            </a:stretch>
          </a:blipFill>
        </p:spPr>
      </p:sp>
      <p:sp>
        <p:nvSpPr>
          <p:cNvPr id="17" name="Freeform 17"/>
          <p:cNvSpPr/>
          <p:nvPr/>
        </p:nvSpPr>
        <p:spPr>
          <a:xfrm>
            <a:off x="11559848" y="2110781"/>
            <a:ext cx="5912866" cy="3797879"/>
          </a:xfrm>
          <a:custGeom>
            <a:avLst/>
            <a:gdLst/>
            <a:ahLst/>
            <a:cxnLst/>
            <a:rect l="l" t="t" r="r" b="b"/>
            <a:pathLst>
              <a:path w="5912866" h="3797879">
                <a:moveTo>
                  <a:pt x="0" y="0"/>
                </a:moveTo>
                <a:lnTo>
                  <a:pt x="5912865" y="0"/>
                </a:lnTo>
                <a:lnTo>
                  <a:pt x="5912865" y="3797879"/>
                </a:lnTo>
                <a:lnTo>
                  <a:pt x="0" y="3797879"/>
                </a:lnTo>
                <a:lnTo>
                  <a:pt x="0" y="0"/>
                </a:lnTo>
                <a:close/>
              </a:path>
            </a:pathLst>
          </a:custGeom>
          <a:blipFill>
            <a:blip r:embed="rId9"/>
            <a:stretch>
              <a:fillRect/>
            </a:stretch>
          </a:blipFill>
        </p:spPr>
      </p:sp>
      <p:sp>
        <p:nvSpPr>
          <p:cNvPr id="18" name="TextBox 18"/>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3.2 Correlation coefficient for numeric data</a:t>
            </a:r>
          </a:p>
        </p:txBody>
      </p:sp>
      <p:sp>
        <p:nvSpPr>
          <p:cNvPr id="19" name="TextBox 19"/>
          <p:cNvSpPr txBox="1"/>
          <p:nvPr/>
        </p:nvSpPr>
        <p:spPr>
          <a:xfrm>
            <a:off x="730318" y="2361038"/>
            <a:ext cx="9874639" cy="625475"/>
          </a:xfrm>
          <a:prstGeom prst="rect">
            <a:avLst/>
          </a:prstGeom>
        </p:spPr>
        <p:txBody>
          <a:bodyPr lIns="0" tIns="0" rIns="0" bIns="0" rtlCol="0" anchor="t">
            <a:spAutoFit/>
          </a:bodyPr>
          <a:lstStyle/>
          <a:p>
            <a:pPr marL="0" lvl="0" indent="0" algn="ctr">
              <a:lnSpc>
                <a:spcPts val="4899"/>
              </a:lnSpc>
              <a:spcBef>
                <a:spcPct val="0"/>
              </a:spcBef>
            </a:pPr>
            <a:r>
              <a:rPr lang="en-US" sz="3499" b="1">
                <a:solidFill>
                  <a:srgbClr val="000000"/>
                </a:solidFill>
                <a:latin typeface="Poppins Bold"/>
                <a:ea typeface="Poppins Bold"/>
                <a:cs typeface="Poppins Bold"/>
                <a:sym typeface="Poppins Bold"/>
              </a:rPr>
              <a:t>Công thức và cách tính hệ số tương quan</a:t>
            </a:r>
          </a:p>
        </p:txBody>
      </p:sp>
      <p:sp>
        <p:nvSpPr>
          <p:cNvPr id="20" name="TextBox 20"/>
          <p:cNvSpPr txBox="1"/>
          <p:nvPr/>
        </p:nvSpPr>
        <p:spPr>
          <a:xfrm>
            <a:off x="867199" y="3091288"/>
            <a:ext cx="9737758" cy="552131"/>
          </a:xfrm>
          <a:prstGeom prst="rect">
            <a:avLst/>
          </a:prstGeom>
        </p:spPr>
        <p:txBody>
          <a:bodyPr lIns="0" tIns="0" rIns="0" bIns="0" rtlCol="0" anchor="t">
            <a:spAutoFit/>
          </a:bodyPr>
          <a:lstStyle/>
          <a:p>
            <a:pPr marL="650407" lvl="1" indent="-325204" algn="l">
              <a:lnSpc>
                <a:spcPts val="4217"/>
              </a:lnSpc>
              <a:spcBef>
                <a:spcPct val="0"/>
              </a:spcBef>
              <a:buFont typeface="Arial"/>
              <a:buChar char="•"/>
            </a:pPr>
            <a:r>
              <a:rPr lang="en-US" sz="3012">
                <a:solidFill>
                  <a:srgbClr val="000000"/>
                </a:solidFill>
                <a:latin typeface="Poppins"/>
                <a:ea typeface="Poppins"/>
                <a:cs typeface="Poppins"/>
                <a:sym typeface="Poppins"/>
              </a:rPr>
              <a:t>Công thức tổng quát</a:t>
            </a:r>
          </a:p>
        </p:txBody>
      </p:sp>
      <p:sp>
        <p:nvSpPr>
          <p:cNvPr id="21" name="TextBox 21"/>
          <p:cNvSpPr txBox="1"/>
          <p:nvPr/>
        </p:nvSpPr>
        <p:spPr>
          <a:xfrm>
            <a:off x="870882" y="5155269"/>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Ý nghĩa giá trị</a:t>
            </a:r>
          </a:p>
        </p:txBody>
      </p:sp>
      <p:sp>
        <p:nvSpPr>
          <p:cNvPr id="22" name="TextBox 22"/>
          <p:cNvSpPr txBox="1"/>
          <p:nvPr/>
        </p:nvSpPr>
        <p:spPr>
          <a:xfrm>
            <a:off x="1496992" y="5877549"/>
            <a:ext cx="16388418" cy="4285931"/>
          </a:xfrm>
          <a:prstGeom prst="rect">
            <a:avLst/>
          </a:prstGeom>
        </p:spPr>
        <p:txBody>
          <a:bodyPr lIns="0" tIns="0" rIns="0" bIns="0" rtlCol="0" anchor="t">
            <a:spAutoFit/>
          </a:bodyPr>
          <a:lstStyle/>
          <a:p>
            <a:pPr algn="l">
              <a:lnSpc>
                <a:spcPts val="4217"/>
              </a:lnSpc>
              <a:spcBef>
                <a:spcPct val="0"/>
              </a:spcBef>
            </a:pPr>
            <a:r>
              <a:rPr lang="en-US" sz="3012">
                <a:solidFill>
                  <a:srgbClr val="000000"/>
                </a:solidFill>
                <a:latin typeface="Poppins"/>
                <a:ea typeface="Poppins"/>
                <a:cs typeface="Poppins"/>
                <a:sym typeface="Poppins"/>
              </a:rPr>
              <a:t>Giá trị của r thuộc khoảng [-1;1]</a:t>
            </a:r>
          </a:p>
          <a:p>
            <a:pPr algn="l">
              <a:lnSpc>
                <a:spcPts val="4217"/>
              </a:lnSpc>
              <a:spcBef>
                <a:spcPct val="0"/>
              </a:spcBef>
            </a:pPr>
            <a:r>
              <a:rPr lang="en-US" sz="3012">
                <a:solidFill>
                  <a:srgbClr val="000000"/>
                </a:solidFill>
                <a:latin typeface="Poppins"/>
                <a:ea typeface="Poppins"/>
                <a:cs typeface="Poppins"/>
                <a:sym typeface="Poppins"/>
              </a:rPr>
              <a:t>    Nếu r&gt;0: Tương quan thuận (hai biến cùng tăng hoặc cùng giảm).</a:t>
            </a:r>
          </a:p>
          <a:p>
            <a:pPr algn="l">
              <a:lnSpc>
                <a:spcPts val="4217"/>
              </a:lnSpc>
              <a:spcBef>
                <a:spcPct val="0"/>
              </a:spcBef>
            </a:pPr>
            <a:r>
              <a:rPr lang="en-US" sz="3012">
                <a:solidFill>
                  <a:srgbClr val="000000"/>
                </a:solidFill>
                <a:latin typeface="Poppins"/>
                <a:ea typeface="Poppins"/>
                <a:cs typeface="Poppins"/>
                <a:sym typeface="Poppins"/>
              </a:rPr>
              <a:t>    Nếu r=0: Không có tương quan tuyến tính.</a:t>
            </a:r>
          </a:p>
          <a:p>
            <a:pPr algn="l">
              <a:lnSpc>
                <a:spcPts val="4217"/>
              </a:lnSpc>
              <a:spcBef>
                <a:spcPct val="0"/>
              </a:spcBef>
            </a:pPr>
            <a:r>
              <a:rPr lang="en-US" sz="3012">
                <a:solidFill>
                  <a:srgbClr val="000000"/>
                </a:solidFill>
                <a:latin typeface="Poppins"/>
                <a:ea typeface="Poppins"/>
                <a:cs typeface="Poppins"/>
                <a:sym typeface="Poppins"/>
              </a:rPr>
              <a:t>    Nếu r&lt;0: Tương quan nghịch (một biến tăng thì biến kia giảm).</a:t>
            </a:r>
          </a:p>
          <a:p>
            <a:pPr algn="l">
              <a:lnSpc>
                <a:spcPts val="4217"/>
              </a:lnSpc>
              <a:spcBef>
                <a:spcPct val="0"/>
              </a:spcBef>
            </a:pPr>
            <a:endParaRPr lang="en-US" sz="3012">
              <a:solidFill>
                <a:srgbClr val="000000"/>
              </a:solidFill>
              <a:latin typeface="Poppins"/>
              <a:ea typeface="Poppins"/>
              <a:cs typeface="Poppins"/>
              <a:sym typeface="Poppins"/>
            </a:endParaRPr>
          </a:p>
          <a:p>
            <a:pPr algn="l">
              <a:lnSpc>
                <a:spcPts val="4217"/>
              </a:lnSpc>
              <a:spcBef>
                <a:spcPct val="0"/>
              </a:spcBef>
            </a:pPr>
            <a:r>
              <a:rPr lang="en-US" sz="3012">
                <a:solidFill>
                  <a:srgbClr val="000000"/>
                </a:solidFill>
                <a:latin typeface="Poppins"/>
                <a:ea typeface="Poppins"/>
                <a:cs typeface="Poppins"/>
                <a:sym typeface="Poppins"/>
              </a:rPr>
              <a:t>Hệ số tương quan cao → có thể xem xét loại bỏ một thuộc tính vì tính dư thừa thông tin.</a:t>
            </a:r>
          </a:p>
          <a:p>
            <a:pPr algn="l">
              <a:lnSpc>
                <a:spcPts val="4217"/>
              </a:lnSpc>
              <a:spcBef>
                <a:spcPct val="0"/>
              </a:spcBef>
            </a:pPr>
            <a:endParaRPr lang="en-US" sz="3012">
              <a:solidFill>
                <a:srgbClr val="000000"/>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63578" y="918014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867199" y="6856062"/>
            <a:ext cx="7946064" cy="1408293"/>
          </a:xfrm>
          <a:custGeom>
            <a:avLst/>
            <a:gdLst/>
            <a:ahLst/>
            <a:cxnLst/>
            <a:rect l="l" t="t" r="r" b="b"/>
            <a:pathLst>
              <a:path w="7946064" h="1408293">
                <a:moveTo>
                  <a:pt x="0" y="0"/>
                </a:moveTo>
                <a:lnTo>
                  <a:pt x="7946064" y="0"/>
                </a:lnTo>
                <a:lnTo>
                  <a:pt x="7946064" y="1408293"/>
                </a:lnTo>
                <a:lnTo>
                  <a:pt x="0" y="1408293"/>
                </a:lnTo>
                <a:lnTo>
                  <a:pt x="0" y="0"/>
                </a:lnTo>
                <a:close/>
              </a:path>
            </a:pathLst>
          </a:custGeom>
          <a:blipFill>
            <a:blip r:embed="rId8"/>
            <a:stretch>
              <a:fillRect/>
            </a:stretch>
          </a:blipFill>
        </p:spPr>
      </p:sp>
      <p:sp>
        <p:nvSpPr>
          <p:cNvPr id="17" name="Freeform 17"/>
          <p:cNvSpPr/>
          <p:nvPr/>
        </p:nvSpPr>
        <p:spPr>
          <a:xfrm>
            <a:off x="1251185" y="3535278"/>
            <a:ext cx="5128443" cy="1646657"/>
          </a:xfrm>
          <a:custGeom>
            <a:avLst/>
            <a:gdLst/>
            <a:ahLst/>
            <a:cxnLst/>
            <a:rect l="l" t="t" r="r" b="b"/>
            <a:pathLst>
              <a:path w="5128443" h="1646657">
                <a:moveTo>
                  <a:pt x="0" y="0"/>
                </a:moveTo>
                <a:lnTo>
                  <a:pt x="5128443" y="0"/>
                </a:lnTo>
                <a:lnTo>
                  <a:pt x="5128443" y="1646657"/>
                </a:lnTo>
                <a:lnTo>
                  <a:pt x="0" y="1646657"/>
                </a:lnTo>
                <a:lnTo>
                  <a:pt x="0" y="0"/>
                </a:lnTo>
                <a:close/>
              </a:path>
            </a:pathLst>
          </a:custGeom>
          <a:blipFill>
            <a:blip r:embed="rId9"/>
            <a:stretch>
              <a:fillRect/>
            </a:stretch>
          </a:blipFill>
        </p:spPr>
      </p:sp>
      <p:sp>
        <p:nvSpPr>
          <p:cNvPr id="18" name="TextBox 18"/>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3.3 χ2 correlation test for nominal data</a:t>
            </a:r>
          </a:p>
        </p:txBody>
      </p:sp>
      <p:sp>
        <p:nvSpPr>
          <p:cNvPr id="19" name="TextBox 19"/>
          <p:cNvSpPr txBox="1"/>
          <p:nvPr/>
        </p:nvSpPr>
        <p:spPr>
          <a:xfrm>
            <a:off x="870882" y="2361038"/>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Công thức tính</a:t>
            </a:r>
          </a:p>
        </p:txBody>
      </p:sp>
      <p:sp>
        <p:nvSpPr>
          <p:cNvPr id="20" name="TextBox 20"/>
          <p:cNvSpPr txBox="1"/>
          <p:nvPr/>
        </p:nvSpPr>
        <p:spPr>
          <a:xfrm>
            <a:off x="1028700" y="5048250"/>
            <a:ext cx="9063633" cy="1085531"/>
          </a:xfrm>
          <a:prstGeom prst="rect">
            <a:avLst/>
          </a:prstGeom>
        </p:spPr>
        <p:txBody>
          <a:bodyPr lIns="0" tIns="0" rIns="0" bIns="0" rtlCol="0" anchor="t">
            <a:spAutoFit/>
          </a:bodyPr>
          <a:lstStyle/>
          <a:p>
            <a:pPr algn="l">
              <a:lnSpc>
                <a:spcPts val="4217"/>
              </a:lnSpc>
              <a:spcBef>
                <a:spcPct val="0"/>
              </a:spcBef>
            </a:pPr>
            <a:r>
              <a:rPr lang="en-US" sz="3012">
                <a:solidFill>
                  <a:srgbClr val="000000"/>
                </a:solidFill>
                <a:latin typeface="Poppins"/>
                <a:ea typeface="Poppins"/>
                <a:cs typeface="Poppins"/>
                <a:sym typeface="Poppins"/>
              </a:rPr>
              <a:t>Oij​: tần số quan sát được (observed frequency).</a:t>
            </a:r>
          </a:p>
          <a:p>
            <a:pPr algn="l">
              <a:lnSpc>
                <a:spcPts val="4217"/>
              </a:lnSpc>
              <a:spcBef>
                <a:spcPct val="0"/>
              </a:spcBef>
            </a:pPr>
            <a:r>
              <a:rPr lang="en-US" sz="3012">
                <a:solidFill>
                  <a:srgbClr val="000000"/>
                </a:solidFill>
                <a:latin typeface="Poppins"/>
                <a:ea typeface="Poppins"/>
                <a:cs typeface="Poppins"/>
                <a:sym typeface="Poppins"/>
              </a:rPr>
              <a:t>eij​: tần số kỳ vọng (expected frequency).</a:t>
            </a:r>
          </a:p>
        </p:txBody>
      </p:sp>
      <p:sp>
        <p:nvSpPr>
          <p:cNvPr id="21" name="TextBox 21"/>
          <p:cNvSpPr txBox="1"/>
          <p:nvPr/>
        </p:nvSpPr>
        <p:spPr>
          <a:xfrm>
            <a:off x="730318" y="3015574"/>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Giá trị kiểm định χ²</a:t>
            </a:r>
          </a:p>
        </p:txBody>
      </p:sp>
      <p:sp>
        <p:nvSpPr>
          <p:cNvPr id="22" name="TextBox 22"/>
          <p:cNvSpPr txBox="1"/>
          <p:nvPr/>
        </p:nvSpPr>
        <p:spPr>
          <a:xfrm>
            <a:off x="730318" y="6238556"/>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Tần số kỳ vọng</a:t>
            </a:r>
          </a:p>
        </p:txBody>
      </p:sp>
      <p:sp>
        <p:nvSpPr>
          <p:cNvPr id="23" name="TextBox 23"/>
          <p:cNvSpPr txBox="1"/>
          <p:nvPr/>
        </p:nvSpPr>
        <p:spPr>
          <a:xfrm>
            <a:off x="1443146" y="8218180"/>
            <a:ext cx="4744522" cy="552131"/>
          </a:xfrm>
          <a:prstGeom prst="rect">
            <a:avLst/>
          </a:prstGeom>
        </p:spPr>
        <p:txBody>
          <a:bodyPr lIns="0" tIns="0" rIns="0" bIns="0" rtlCol="0" anchor="t">
            <a:spAutoFit/>
          </a:bodyPr>
          <a:lstStyle/>
          <a:p>
            <a:pPr algn="ctr">
              <a:lnSpc>
                <a:spcPts val="4217"/>
              </a:lnSpc>
              <a:spcBef>
                <a:spcPct val="0"/>
              </a:spcBef>
            </a:pPr>
            <a:r>
              <a:rPr lang="en-US" sz="3012">
                <a:solidFill>
                  <a:srgbClr val="000000"/>
                </a:solidFill>
                <a:latin typeface="Poppins"/>
                <a:ea typeface="Poppins"/>
                <a:cs typeface="Poppins"/>
                <a:sym typeface="Poppins"/>
              </a:rPr>
              <a:t>với n là tổng số quan sát.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76739" y="8968114"/>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782423" y="9714201"/>
            <a:ext cx="486879" cy="572799"/>
          </a:xfrm>
          <a:custGeom>
            <a:avLst/>
            <a:gdLst/>
            <a:ahLst/>
            <a:cxnLst/>
            <a:rect l="l" t="t" r="r" b="b"/>
            <a:pathLst>
              <a:path w="486879" h="572799">
                <a:moveTo>
                  <a:pt x="0" y="0"/>
                </a:moveTo>
                <a:lnTo>
                  <a:pt x="486878" y="0"/>
                </a:lnTo>
                <a:lnTo>
                  <a:pt x="486878"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3.3 χ2 correlation test for nominal data</a:t>
            </a:r>
          </a:p>
        </p:txBody>
      </p:sp>
      <p:sp>
        <p:nvSpPr>
          <p:cNvPr id="17" name="TextBox 17"/>
          <p:cNvSpPr txBox="1"/>
          <p:nvPr/>
        </p:nvSpPr>
        <p:spPr>
          <a:xfrm>
            <a:off x="870882" y="2361038"/>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Kiểm định X cho dữ liệu định đanh</a:t>
            </a:r>
          </a:p>
        </p:txBody>
      </p:sp>
      <p:sp>
        <p:nvSpPr>
          <p:cNvPr id="18" name="TextBox 18"/>
          <p:cNvSpPr txBox="1"/>
          <p:nvPr/>
        </p:nvSpPr>
        <p:spPr>
          <a:xfrm>
            <a:off x="867199" y="3091288"/>
            <a:ext cx="13179198" cy="1085531"/>
          </a:xfrm>
          <a:prstGeom prst="rect">
            <a:avLst/>
          </a:prstGeom>
        </p:spPr>
        <p:txBody>
          <a:bodyPr lIns="0" tIns="0" rIns="0" bIns="0" rtlCol="0" anchor="t">
            <a:spAutoFit/>
          </a:bodyPr>
          <a:lstStyle/>
          <a:p>
            <a:pPr marL="650407" lvl="1" indent="-325204" algn="l">
              <a:lnSpc>
                <a:spcPts val="4217"/>
              </a:lnSpc>
              <a:spcBef>
                <a:spcPct val="0"/>
              </a:spcBef>
              <a:buFont typeface="Arial"/>
              <a:buChar char="•"/>
            </a:pPr>
            <a:r>
              <a:rPr lang="en-US" sz="3012" b="1">
                <a:solidFill>
                  <a:srgbClr val="000000"/>
                </a:solidFill>
                <a:latin typeface="Poppins Bold"/>
                <a:ea typeface="Poppins Bold"/>
                <a:cs typeface="Poppins Bold"/>
                <a:sym typeface="Poppins Bold"/>
              </a:rPr>
              <a:t>Mục đích:</a:t>
            </a:r>
            <a:r>
              <a:rPr lang="en-US" sz="3012">
                <a:solidFill>
                  <a:srgbClr val="000000"/>
                </a:solidFill>
                <a:latin typeface="Poppins"/>
                <a:ea typeface="Poppins"/>
                <a:cs typeface="Poppins"/>
                <a:sym typeface="Poppins"/>
              </a:rPr>
              <a:t> Dùng để kiểm tra xem có mối tương quan (phụ thuộc) giữa hai thuộc tính định danh (categorical/nominal) hay không.</a:t>
            </a:r>
          </a:p>
        </p:txBody>
      </p:sp>
      <p:sp>
        <p:nvSpPr>
          <p:cNvPr id="19" name="TextBox 19"/>
          <p:cNvSpPr txBox="1"/>
          <p:nvPr/>
        </p:nvSpPr>
        <p:spPr>
          <a:xfrm>
            <a:off x="867199" y="4500670"/>
            <a:ext cx="14182978" cy="572696"/>
          </a:xfrm>
          <a:prstGeom prst="rect">
            <a:avLst/>
          </a:prstGeom>
        </p:spPr>
        <p:txBody>
          <a:bodyPr lIns="0" tIns="0" rIns="0" bIns="0" rtlCol="0" anchor="t">
            <a:spAutoFit/>
          </a:bodyPr>
          <a:lstStyle/>
          <a:p>
            <a:pPr marL="692269" lvl="1" indent="-346135" algn="l">
              <a:lnSpc>
                <a:spcPts val="4489"/>
              </a:lnSpc>
              <a:spcBef>
                <a:spcPct val="0"/>
              </a:spcBef>
              <a:buFont typeface="Arial"/>
              <a:buChar char="•"/>
            </a:pPr>
            <a:r>
              <a:rPr lang="en-US" sz="3206" b="1">
                <a:solidFill>
                  <a:srgbClr val="000000"/>
                </a:solidFill>
                <a:latin typeface="Poppins Bold"/>
                <a:ea typeface="Poppins Bold"/>
                <a:cs typeface="Poppins Bold"/>
                <a:sym typeface="Poppins Bold"/>
              </a:rPr>
              <a:t>Ý tưởng</a:t>
            </a:r>
            <a:r>
              <a:rPr lang="en-US" sz="3206">
                <a:solidFill>
                  <a:srgbClr val="000000"/>
                </a:solidFill>
                <a:latin typeface="Poppins"/>
                <a:ea typeface="Poppins"/>
                <a:cs typeface="Poppins"/>
                <a:sym typeface="Poppins"/>
              </a:rPr>
              <a:t>: </a:t>
            </a:r>
          </a:p>
        </p:txBody>
      </p:sp>
      <p:sp>
        <p:nvSpPr>
          <p:cNvPr id="20" name="TextBox 20"/>
          <p:cNvSpPr txBox="1"/>
          <p:nvPr/>
        </p:nvSpPr>
        <p:spPr>
          <a:xfrm>
            <a:off x="1232583" y="5422975"/>
            <a:ext cx="16388418" cy="4285931"/>
          </a:xfrm>
          <a:prstGeom prst="rect">
            <a:avLst/>
          </a:prstGeom>
        </p:spPr>
        <p:txBody>
          <a:bodyPr lIns="0" tIns="0" rIns="0" bIns="0" rtlCol="0" anchor="t">
            <a:spAutoFit/>
          </a:bodyPr>
          <a:lstStyle/>
          <a:p>
            <a:pPr algn="l">
              <a:lnSpc>
                <a:spcPts val="4217"/>
              </a:lnSpc>
            </a:pPr>
            <a:r>
              <a:rPr lang="en-US" sz="3012">
                <a:solidFill>
                  <a:srgbClr val="000000"/>
                </a:solidFill>
                <a:latin typeface="Poppins"/>
                <a:ea typeface="Poppins"/>
                <a:cs typeface="Poppins"/>
                <a:sym typeface="Poppins"/>
              </a:rPr>
              <a:t> Giả sử có hai thuộc tính:</a:t>
            </a:r>
          </a:p>
          <a:p>
            <a:pPr marL="1951222" lvl="3" indent="-487806" algn="l">
              <a:lnSpc>
                <a:spcPts val="4217"/>
              </a:lnSpc>
              <a:spcBef>
                <a:spcPct val="0"/>
              </a:spcBef>
              <a:buFont typeface="Arial"/>
              <a:buChar char="￭"/>
            </a:pPr>
            <a:r>
              <a:rPr lang="en-US" sz="3012">
                <a:solidFill>
                  <a:srgbClr val="000000"/>
                </a:solidFill>
                <a:latin typeface="Poppins"/>
                <a:ea typeface="Poppins"/>
                <a:cs typeface="Poppins"/>
                <a:sym typeface="Poppins"/>
              </a:rPr>
              <a:t>A có c giá trị phân biệt (a1,a2,…,ac ​)</a:t>
            </a:r>
          </a:p>
          <a:p>
            <a:pPr marL="1951222" lvl="3" indent="-487806" algn="l">
              <a:lnSpc>
                <a:spcPts val="4217"/>
              </a:lnSpc>
              <a:spcBef>
                <a:spcPct val="0"/>
              </a:spcBef>
              <a:buFont typeface="Arial"/>
              <a:buChar char="￭"/>
            </a:pPr>
            <a:r>
              <a:rPr lang="en-US" sz="3012">
                <a:solidFill>
                  <a:srgbClr val="000000"/>
                </a:solidFill>
                <a:latin typeface="Poppins"/>
                <a:ea typeface="Poppins"/>
                <a:cs typeface="Poppins"/>
                <a:sym typeface="Poppins"/>
              </a:rPr>
              <a:t>B có r giá trị phân biệt (b1,b2,…,br)</a:t>
            </a:r>
          </a:p>
          <a:p>
            <a:pPr algn="l">
              <a:lnSpc>
                <a:spcPts val="4217"/>
              </a:lnSpc>
              <a:spcBef>
                <a:spcPct val="0"/>
              </a:spcBef>
            </a:pPr>
            <a:r>
              <a:rPr lang="en-US" sz="3012">
                <a:solidFill>
                  <a:srgbClr val="000000"/>
                </a:solidFill>
                <a:latin typeface="Poppins"/>
                <a:ea typeface="Poppins"/>
                <a:cs typeface="Poppins"/>
                <a:sym typeface="Poppins"/>
              </a:rPr>
              <a:t> Ta lập bảng chéo với:</a:t>
            </a:r>
          </a:p>
          <a:p>
            <a:pPr marL="1951222" lvl="3" indent="-487806" algn="l">
              <a:lnSpc>
                <a:spcPts val="4217"/>
              </a:lnSpc>
              <a:spcBef>
                <a:spcPct val="0"/>
              </a:spcBef>
              <a:buFont typeface="Arial"/>
              <a:buChar char="￭"/>
            </a:pPr>
            <a:r>
              <a:rPr lang="en-US" sz="3012">
                <a:solidFill>
                  <a:srgbClr val="000000"/>
                </a:solidFill>
                <a:latin typeface="Poppins"/>
                <a:ea typeface="Poppins"/>
                <a:cs typeface="Poppins"/>
                <a:sym typeface="Poppins"/>
              </a:rPr>
              <a:t>Cột ứng với giá trị của A</a:t>
            </a:r>
          </a:p>
          <a:p>
            <a:pPr marL="1951222" lvl="3" indent="-487806" algn="l">
              <a:lnSpc>
                <a:spcPts val="4217"/>
              </a:lnSpc>
              <a:spcBef>
                <a:spcPct val="0"/>
              </a:spcBef>
              <a:buFont typeface="Arial"/>
              <a:buChar char="￭"/>
            </a:pPr>
            <a:r>
              <a:rPr lang="en-US" sz="3012">
                <a:solidFill>
                  <a:srgbClr val="000000"/>
                </a:solidFill>
                <a:latin typeface="Poppins"/>
                <a:ea typeface="Poppins"/>
                <a:cs typeface="Poppins"/>
                <a:sym typeface="Poppins"/>
              </a:rPr>
              <a:t>Hàng ứng với giá trị của B</a:t>
            </a:r>
          </a:p>
          <a:p>
            <a:pPr marL="1951222" lvl="3" indent="-487806" algn="l">
              <a:lnSpc>
                <a:spcPts val="4217"/>
              </a:lnSpc>
              <a:spcBef>
                <a:spcPct val="0"/>
              </a:spcBef>
              <a:buFont typeface="Arial"/>
              <a:buChar char="￭"/>
            </a:pPr>
            <a:r>
              <a:rPr lang="en-US" sz="3012">
                <a:solidFill>
                  <a:srgbClr val="000000"/>
                </a:solidFill>
                <a:latin typeface="Poppins"/>
                <a:ea typeface="Poppins"/>
                <a:cs typeface="Poppins"/>
                <a:sym typeface="Poppins"/>
              </a:rPr>
              <a:t>Mỗi ô trong bảng là số quan sát của tổ hợp (A=ai,B=bj)</a:t>
            </a:r>
          </a:p>
          <a:p>
            <a:pPr algn="l">
              <a:lnSpc>
                <a:spcPts val="4217"/>
              </a:lnSpc>
              <a:spcBef>
                <a:spcPct val="0"/>
              </a:spcBef>
            </a:pPr>
            <a:endParaRPr lang="en-US" sz="3012">
              <a:solidFill>
                <a:srgbClr val="000000"/>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763578" y="918014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2297305" y="6280664"/>
            <a:ext cx="5782273" cy="3675030"/>
          </a:xfrm>
          <a:custGeom>
            <a:avLst/>
            <a:gdLst/>
            <a:ahLst/>
            <a:cxnLst/>
            <a:rect l="l" t="t" r="r" b="b"/>
            <a:pathLst>
              <a:path w="5782273" h="3675030">
                <a:moveTo>
                  <a:pt x="0" y="0"/>
                </a:moveTo>
                <a:lnTo>
                  <a:pt x="5782272" y="0"/>
                </a:lnTo>
                <a:lnTo>
                  <a:pt x="5782272" y="3675030"/>
                </a:lnTo>
                <a:lnTo>
                  <a:pt x="0" y="3675030"/>
                </a:lnTo>
                <a:lnTo>
                  <a:pt x="0" y="0"/>
                </a:lnTo>
                <a:close/>
              </a:path>
            </a:pathLst>
          </a:custGeom>
          <a:blipFill>
            <a:blip r:embed="rId8"/>
            <a:stretch>
              <a:fillRect/>
            </a:stretch>
          </a:blipFill>
        </p:spPr>
      </p:sp>
      <p:sp>
        <p:nvSpPr>
          <p:cNvPr id="16" name="TextBox 16"/>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3.3 χ2 correlation test for nominal data</a:t>
            </a:r>
          </a:p>
        </p:txBody>
      </p:sp>
      <p:sp>
        <p:nvSpPr>
          <p:cNvPr id="17" name="TextBox 17"/>
          <p:cNvSpPr txBox="1"/>
          <p:nvPr/>
        </p:nvSpPr>
        <p:spPr>
          <a:xfrm>
            <a:off x="486879" y="2266568"/>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Ý nghĩa</a:t>
            </a:r>
          </a:p>
        </p:txBody>
      </p:sp>
      <p:sp>
        <p:nvSpPr>
          <p:cNvPr id="18" name="TextBox 18"/>
          <p:cNvSpPr txBox="1"/>
          <p:nvPr/>
        </p:nvSpPr>
        <p:spPr>
          <a:xfrm>
            <a:off x="1456555" y="2997778"/>
            <a:ext cx="15418742" cy="24463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 Giả thuyết kiểm định (H₀): Hai thuộc tính Avà B độc lập </a:t>
            </a:r>
          </a:p>
          <a:p>
            <a:pPr algn="l">
              <a:lnSpc>
                <a:spcPts val="4814"/>
              </a:lnSpc>
            </a:pPr>
            <a:r>
              <a:rPr lang="en-US" sz="3438">
                <a:solidFill>
                  <a:srgbClr val="000000"/>
                </a:solidFill>
                <a:latin typeface="Poppins"/>
                <a:ea typeface="Poppins"/>
                <a:cs typeface="Poppins"/>
                <a:sym typeface="Poppins"/>
              </a:rPr>
              <a:t>+ Nếu giá trị χ² tính được &gt; giá trị tới hạn (tra bảng phân phối χ² với mức ý nghĩa α, ví dụ 0.05 hay 0.001), thì bác bỏ H₀ → Kết luận: Hai thuộc tính có tương quan thống kê.</a:t>
            </a:r>
          </a:p>
        </p:txBody>
      </p:sp>
      <p:sp>
        <p:nvSpPr>
          <p:cNvPr id="19" name="TextBox 19"/>
          <p:cNvSpPr txBox="1"/>
          <p:nvPr/>
        </p:nvSpPr>
        <p:spPr>
          <a:xfrm>
            <a:off x="486879" y="5558383"/>
            <a:ext cx="16388418"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Ví dụ</a:t>
            </a:r>
          </a:p>
        </p:txBody>
      </p:sp>
      <p:sp>
        <p:nvSpPr>
          <p:cNvPr id="20" name="TextBox 20"/>
          <p:cNvSpPr txBox="1"/>
          <p:nvPr/>
        </p:nvSpPr>
        <p:spPr>
          <a:xfrm>
            <a:off x="1329661" y="6185414"/>
            <a:ext cx="11117191" cy="36655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Giả sử một nhóm gồm 1500 người được khảo sát. Giới tính của từng người được ghi nhận. Mỗi người được hỏi về loại tài liệu đọc mà họ ưa thích là tiểu thuyết hay phi tiểu thuyết. Tần số quan sát (hay số lượng) của mỗi khả năng xảy ra đồng thời được tóm tắt trong bảng chéo.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Shape Arch Minimalist Abstract Design"/>
          <p:cNvSpPr/>
          <p:nvPr/>
        </p:nvSpPr>
        <p:spPr>
          <a:xfrm rot="5400000">
            <a:off x="-2385239" y="3024579"/>
            <a:ext cx="3132286" cy="4754894"/>
          </a:xfrm>
          <a:custGeom>
            <a:avLst/>
            <a:gdLst/>
            <a:ahLst/>
            <a:cxnLst/>
            <a:rect l="l" t="t" r="r" b="b"/>
            <a:pathLst>
              <a:path w="3132286" h="4754894">
                <a:moveTo>
                  <a:pt x="0" y="0"/>
                </a:moveTo>
                <a:lnTo>
                  <a:pt x="3132286" y="0"/>
                </a:lnTo>
                <a:lnTo>
                  <a:pt x="3132286" y="4754893"/>
                </a:lnTo>
                <a:lnTo>
                  <a:pt x="0" y="4754893"/>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descr="Geometric Shape Curved Ribbon Modern Abstract Art"/>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alphaModFix amt="79000"/>
              <a:extLst>
                <a:ext uri="{96DAC541-7B7A-43D3-8B79-37D633B846F1}">
                  <asvg:svgBlip xmlns:asvg="http://schemas.microsoft.com/office/drawing/2016/SVG/main" r:embed="rId5"/>
                </a:ext>
              </a:extLst>
            </a:blip>
            <a:stretch>
              <a:fillRect/>
            </a:stretch>
          </a:blipFill>
        </p:spPr>
      </p:sp>
      <p:sp>
        <p:nvSpPr>
          <p:cNvPr id="4" name="Freeform 4" descr="Geometric Shape Curved Ribbon Modern Abstract Art"/>
          <p:cNvSpPr/>
          <p:nvPr/>
        </p:nvSpPr>
        <p:spPr>
          <a:xfrm rot="-7932835">
            <a:off x="3044232"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478655" y="2661620"/>
            <a:ext cx="8714729" cy="1430917"/>
            <a:chOff x="0" y="0"/>
            <a:chExt cx="6343915" cy="1041641"/>
          </a:xfrm>
        </p:grpSpPr>
        <p:sp>
          <p:nvSpPr>
            <p:cNvPr id="6" name="Freeform 6"/>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grpSp>
        <p:nvGrpSpPr>
          <p:cNvPr id="7" name="Group 7"/>
          <p:cNvGrpSpPr/>
          <p:nvPr/>
        </p:nvGrpSpPr>
        <p:grpSpPr>
          <a:xfrm>
            <a:off x="7478655" y="4492586"/>
            <a:ext cx="8714729" cy="1430917"/>
            <a:chOff x="0" y="0"/>
            <a:chExt cx="6343915" cy="1041641"/>
          </a:xfrm>
        </p:grpSpPr>
        <p:sp>
          <p:nvSpPr>
            <p:cNvPr id="8" name="Freeform 8"/>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sp>
        <p:nvSpPr>
          <p:cNvPr id="9" name="Freeform 9"/>
          <p:cNvSpPr/>
          <p:nvPr/>
        </p:nvSpPr>
        <p:spPr>
          <a:xfrm>
            <a:off x="16560727" y="8521583"/>
            <a:ext cx="1727273" cy="1658182"/>
          </a:xfrm>
          <a:custGeom>
            <a:avLst/>
            <a:gdLst/>
            <a:ahLst/>
            <a:cxnLst/>
            <a:rect l="l" t="t" r="r" b="b"/>
            <a:pathLst>
              <a:path w="1727273" h="1658182">
                <a:moveTo>
                  <a:pt x="0" y="0"/>
                </a:moveTo>
                <a:lnTo>
                  <a:pt x="1727273" y="0"/>
                </a:lnTo>
                <a:lnTo>
                  <a:pt x="1727273" y="1658182"/>
                </a:lnTo>
                <a:lnTo>
                  <a:pt x="0" y="1658182"/>
                </a:lnTo>
                <a:lnTo>
                  <a:pt x="0" y="0"/>
                </a:lnTo>
                <a:close/>
              </a:path>
            </a:pathLst>
          </a:custGeom>
          <a:blipFill>
            <a:blip r:embed="rId6">
              <a:alphaModFix amt="62000"/>
            </a:blip>
            <a:stretch>
              <a:fillRect/>
            </a:stretch>
          </a:blipFill>
        </p:spPr>
      </p:sp>
      <p:sp>
        <p:nvSpPr>
          <p:cNvPr id="10" name="Freeform 10"/>
          <p:cNvSpPr/>
          <p:nvPr/>
        </p:nvSpPr>
        <p:spPr>
          <a:xfrm>
            <a:off x="8346377" y="8371544"/>
            <a:ext cx="1602540" cy="1516403"/>
          </a:xfrm>
          <a:custGeom>
            <a:avLst/>
            <a:gdLst/>
            <a:ahLst/>
            <a:cxnLst/>
            <a:rect l="l" t="t" r="r" b="b"/>
            <a:pathLst>
              <a:path w="1602540" h="1516403">
                <a:moveTo>
                  <a:pt x="0" y="0"/>
                </a:moveTo>
                <a:lnTo>
                  <a:pt x="1602540" y="0"/>
                </a:lnTo>
                <a:lnTo>
                  <a:pt x="1602540" y="1516403"/>
                </a:lnTo>
                <a:lnTo>
                  <a:pt x="0" y="1516403"/>
                </a:lnTo>
                <a:lnTo>
                  <a:pt x="0" y="0"/>
                </a:lnTo>
                <a:close/>
              </a:path>
            </a:pathLst>
          </a:custGeom>
          <a:blipFill>
            <a:blip r:embed="rId7">
              <a:alphaModFix amt="59000"/>
              <a:extLst>
                <a:ext uri="{96DAC541-7B7A-43D3-8B79-37D633B846F1}">
                  <asvg:svgBlip xmlns:asvg="http://schemas.microsoft.com/office/drawing/2016/SVG/main" r:embed="rId8"/>
                </a:ext>
              </a:extLst>
            </a:blip>
            <a:stretch>
              <a:fillRect/>
            </a:stretch>
          </a:blipFill>
        </p:spPr>
      </p:sp>
      <p:sp>
        <p:nvSpPr>
          <p:cNvPr id="11" name="Freeform 11"/>
          <p:cNvSpPr/>
          <p:nvPr/>
        </p:nvSpPr>
        <p:spPr>
          <a:xfrm>
            <a:off x="0" y="5767656"/>
            <a:ext cx="7275999" cy="4380705"/>
          </a:xfrm>
          <a:custGeom>
            <a:avLst/>
            <a:gdLst/>
            <a:ahLst/>
            <a:cxnLst/>
            <a:rect l="l" t="t" r="r" b="b"/>
            <a:pathLst>
              <a:path w="7275999" h="4380705">
                <a:moveTo>
                  <a:pt x="0" y="0"/>
                </a:moveTo>
                <a:lnTo>
                  <a:pt x="7275999" y="0"/>
                </a:lnTo>
                <a:lnTo>
                  <a:pt x="7275999" y="4380705"/>
                </a:lnTo>
                <a:lnTo>
                  <a:pt x="0" y="4380705"/>
                </a:lnTo>
                <a:lnTo>
                  <a:pt x="0" y="0"/>
                </a:lnTo>
                <a:close/>
              </a:path>
            </a:pathLst>
          </a:custGeom>
          <a:blipFill>
            <a:blip r:embed="rId9"/>
            <a:stretch>
              <a:fillRect/>
            </a:stretch>
          </a:blipFill>
        </p:spPr>
      </p:sp>
      <p:grpSp>
        <p:nvGrpSpPr>
          <p:cNvPr id="12" name="Group 12"/>
          <p:cNvGrpSpPr/>
          <p:nvPr/>
        </p:nvGrpSpPr>
        <p:grpSpPr>
          <a:xfrm>
            <a:off x="7478655" y="6252710"/>
            <a:ext cx="8714729" cy="1430917"/>
            <a:chOff x="0" y="0"/>
            <a:chExt cx="6343915" cy="1041641"/>
          </a:xfrm>
        </p:grpSpPr>
        <p:sp>
          <p:nvSpPr>
            <p:cNvPr id="13" name="Freeform 13"/>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sp>
        <p:nvSpPr>
          <p:cNvPr id="14" name="Freeform 14"/>
          <p:cNvSpPr/>
          <p:nvPr/>
        </p:nvSpPr>
        <p:spPr>
          <a:xfrm>
            <a:off x="2093737" y="2508125"/>
            <a:ext cx="3731826" cy="2699920"/>
          </a:xfrm>
          <a:custGeom>
            <a:avLst/>
            <a:gdLst/>
            <a:ahLst/>
            <a:cxnLst/>
            <a:rect l="l" t="t" r="r" b="b"/>
            <a:pathLst>
              <a:path w="3731826" h="2699920">
                <a:moveTo>
                  <a:pt x="0" y="0"/>
                </a:moveTo>
                <a:lnTo>
                  <a:pt x="3731826" y="0"/>
                </a:lnTo>
                <a:lnTo>
                  <a:pt x="3731826" y="2699920"/>
                </a:lnTo>
                <a:lnTo>
                  <a:pt x="0" y="2699920"/>
                </a:lnTo>
                <a:lnTo>
                  <a:pt x="0" y="0"/>
                </a:lnTo>
                <a:close/>
              </a:path>
            </a:pathLst>
          </a:custGeom>
          <a:blipFill>
            <a:blip r:embed="rId10"/>
            <a:stretch>
              <a:fillRect/>
            </a:stretch>
          </a:blipFill>
        </p:spPr>
      </p:sp>
      <p:sp>
        <p:nvSpPr>
          <p:cNvPr id="15" name="TextBox 15"/>
          <p:cNvSpPr txBox="1"/>
          <p:nvPr/>
        </p:nvSpPr>
        <p:spPr>
          <a:xfrm>
            <a:off x="7882104" y="3081298"/>
            <a:ext cx="818106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4.1 Quantile plot &amp; Quantile-quantile plot</a:t>
            </a:r>
          </a:p>
        </p:txBody>
      </p:sp>
      <p:sp>
        <p:nvSpPr>
          <p:cNvPr id="16" name="TextBox 16"/>
          <p:cNvSpPr txBox="1"/>
          <p:nvPr/>
        </p:nvSpPr>
        <p:spPr>
          <a:xfrm>
            <a:off x="7882104" y="4913860"/>
            <a:ext cx="743941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4.2 Histograms</a:t>
            </a:r>
          </a:p>
        </p:txBody>
      </p:sp>
      <p:sp>
        <p:nvSpPr>
          <p:cNvPr id="17" name="TextBox 17"/>
          <p:cNvSpPr txBox="1"/>
          <p:nvPr/>
        </p:nvSpPr>
        <p:spPr>
          <a:xfrm>
            <a:off x="1058289" y="515304"/>
            <a:ext cx="8085711" cy="1743075"/>
          </a:xfrm>
          <a:prstGeom prst="rect">
            <a:avLst/>
          </a:prstGeom>
        </p:spPr>
        <p:txBody>
          <a:bodyPr lIns="0" tIns="0" rIns="0" bIns="0" rtlCol="0" anchor="t">
            <a:spAutoFit/>
          </a:bodyPr>
          <a:lstStyle/>
          <a:p>
            <a:pPr marL="0" lvl="0" indent="0" algn="l">
              <a:lnSpc>
                <a:spcPts val="6840"/>
              </a:lnSpc>
              <a:spcBef>
                <a:spcPct val="0"/>
              </a:spcBef>
            </a:pPr>
            <a:r>
              <a:rPr lang="en-US" sz="5700" b="1" spc="-114">
                <a:solidFill>
                  <a:srgbClr val="004AAD"/>
                </a:solidFill>
                <a:latin typeface="Open Sans Bold"/>
                <a:ea typeface="Open Sans Bold"/>
                <a:cs typeface="Open Sans Bold"/>
                <a:sym typeface="Open Sans Bold"/>
              </a:rPr>
              <a:t>4. Graphic displays of basic statistics of data</a:t>
            </a:r>
          </a:p>
        </p:txBody>
      </p:sp>
      <p:sp>
        <p:nvSpPr>
          <p:cNvPr id="18" name="TextBox 18"/>
          <p:cNvSpPr txBox="1"/>
          <p:nvPr/>
        </p:nvSpPr>
        <p:spPr>
          <a:xfrm>
            <a:off x="8565550" y="7988427"/>
            <a:ext cx="6540940" cy="1173480"/>
          </a:xfrm>
          <a:prstGeom prst="rect">
            <a:avLst/>
          </a:prstGeom>
        </p:spPr>
        <p:txBody>
          <a:bodyPr lIns="0" tIns="0" rIns="0" bIns="0" rtlCol="0" anchor="t">
            <a:spAutoFit/>
          </a:bodyPr>
          <a:lstStyle/>
          <a:p>
            <a:pPr marL="0" lvl="0" indent="0" algn="ctr">
              <a:lnSpc>
                <a:spcPts val="4620"/>
              </a:lnSpc>
              <a:spcBef>
                <a:spcPct val="0"/>
              </a:spcBef>
            </a:pPr>
            <a:r>
              <a:rPr lang="en-US" sz="3300">
                <a:solidFill>
                  <a:srgbClr val="000000"/>
                </a:solidFill>
                <a:latin typeface="Poppins"/>
                <a:ea typeface="Poppins"/>
                <a:cs typeface="Poppins"/>
                <a:sym typeface="Poppins"/>
              </a:rPr>
              <a:t>BIỂU DIỄN ĐỒ HỌA CỦA CÁC THỐNG KÊ CƠ BẢN VỀ DỮ LIỆU</a:t>
            </a:r>
          </a:p>
        </p:txBody>
      </p:sp>
      <p:sp>
        <p:nvSpPr>
          <p:cNvPr id="19" name="TextBox 19"/>
          <p:cNvSpPr txBox="1"/>
          <p:nvPr/>
        </p:nvSpPr>
        <p:spPr>
          <a:xfrm>
            <a:off x="7882104" y="6673984"/>
            <a:ext cx="813295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4.3 Scatter plots and data correlation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44825" y="2879293"/>
            <a:ext cx="3132286" cy="4754894"/>
          </a:xfrm>
          <a:custGeom>
            <a:avLst/>
            <a:gdLst/>
            <a:ahLst/>
            <a:cxnLst/>
            <a:rect l="l" t="t" r="r" b="b"/>
            <a:pathLst>
              <a:path w="3132286" h="4754894">
                <a:moveTo>
                  <a:pt x="3132286" y="4754893"/>
                </a:moveTo>
                <a:lnTo>
                  <a:pt x="0" y="4754893"/>
                </a:lnTo>
                <a:lnTo>
                  <a:pt x="0" y="0"/>
                </a:lnTo>
                <a:lnTo>
                  <a:pt x="3132286" y="0"/>
                </a:lnTo>
                <a:lnTo>
                  <a:pt x="3132286" y="475489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061036" y="1709108"/>
            <a:ext cx="3830722" cy="685192"/>
            <a:chOff x="0" y="0"/>
            <a:chExt cx="5107630" cy="913589"/>
          </a:xfrm>
        </p:grpSpPr>
        <p:sp>
          <p:nvSpPr>
            <p:cNvPr id="5" name="Freeform 5"/>
            <p:cNvSpPr/>
            <p:nvPr/>
          </p:nvSpPr>
          <p:spPr>
            <a:xfrm rot="5400000">
              <a:off x="3957410"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309712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231576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181853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2375511"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1515224"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3386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236632"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a:off x="-755468" y="-159585"/>
            <a:ext cx="7907650" cy="1414421"/>
            <a:chOff x="0" y="0"/>
            <a:chExt cx="10543533" cy="1885895"/>
          </a:xfrm>
        </p:grpSpPr>
        <p:sp>
          <p:nvSpPr>
            <p:cNvPr id="14" name="Freeform 14"/>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2" name="Freeform 2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7932835">
            <a:off x="9067351"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16670564" y="8536983"/>
            <a:ext cx="1177472" cy="1105950"/>
            <a:chOff x="0" y="0"/>
            <a:chExt cx="1569962" cy="1474600"/>
          </a:xfrm>
        </p:grpSpPr>
        <p:sp>
          <p:nvSpPr>
            <p:cNvPr id="25" name="Freeform 25"/>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9665329" y="6138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AutoShape 28"/>
          <p:cNvSpPr/>
          <p:nvPr/>
        </p:nvSpPr>
        <p:spPr>
          <a:xfrm>
            <a:off x="10425000" y="2191933"/>
            <a:ext cx="0" cy="1945074"/>
          </a:xfrm>
          <a:prstGeom prst="line">
            <a:avLst/>
          </a:prstGeom>
          <a:ln w="38100" cap="flat">
            <a:solidFill>
              <a:srgbClr val="344FCC"/>
            </a:solidFill>
            <a:prstDash val="solid"/>
            <a:headEnd type="none" w="sm" len="sm"/>
            <a:tailEnd type="none" w="sm" len="sm"/>
          </a:ln>
        </p:spPr>
      </p:sp>
      <p:grpSp>
        <p:nvGrpSpPr>
          <p:cNvPr id="29" name="Group 29"/>
          <p:cNvGrpSpPr/>
          <p:nvPr/>
        </p:nvGrpSpPr>
        <p:grpSpPr>
          <a:xfrm>
            <a:off x="2516432" y="1643009"/>
            <a:ext cx="4200267" cy="751291"/>
            <a:chOff x="0" y="0"/>
            <a:chExt cx="5600356" cy="1001721"/>
          </a:xfrm>
        </p:grpSpPr>
        <p:sp>
          <p:nvSpPr>
            <p:cNvPr id="30" name="Freeform 30"/>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8" name="Group 38"/>
          <p:cNvGrpSpPr/>
          <p:nvPr/>
        </p:nvGrpSpPr>
        <p:grpSpPr>
          <a:xfrm>
            <a:off x="2516432" y="4881094"/>
            <a:ext cx="4200267" cy="751291"/>
            <a:chOff x="0" y="0"/>
            <a:chExt cx="5600356" cy="1001721"/>
          </a:xfrm>
        </p:grpSpPr>
        <p:sp>
          <p:nvSpPr>
            <p:cNvPr id="39" name="Freeform 39"/>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Freeform 45"/>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47" name="Freeform 47"/>
          <p:cNvSpPr/>
          <p:nvPr/>
        </p:nvSpPr>
        <p:spPr>
          <a:xfrm>
            <a:off x="11492467" y="2561331"/>
            <a:ext cx="2919107" cy="1371431"/>
          </a:xfrm>
          <a:custGeom>
            <a:avLst/>
            <a:gdLst/>
            <a:ahLst/>
            <a:cxnLst/>
            <a:rect l="l" t="t" r="r" b="b"/>
            <a:pathLst>
              <a:path w="2919107" h="1371431">
                <a:moveTo>
                  <a:pt x="0" y="0"/>
                </a:moveTo>
                <a:lnTo>
                  <a:pt x="2919107" y="0"/>
                </a:lnTo>
                <a:lnTo>
                  <a:pt x="2919107" y="1371431"/>
                </a:lnTo>
                <a:lnTo>
                  <a:pt x="0" y="1371431"/>
                </a:lnTo>
                <a:lnTo>
                  <a:pt x="0" y="0"/>
                </a:lnTo>
                <a:close/>
              </a:path>
            </a:pathLst>
          </a:custGeom>
          <a:blipFill>
            <a:blip r:embed="rId8"/>
            <a:stretch>
              <a:fillRect r="-1670"/>
            </a:stretch>
          </a:blipFill>
        </p:spPr>
      </p:sp>
      <p:sp>
        <p:nvSpPr>
          <p:cNvPr id="48" name="Freeform 48"/>
          <p:cNvSpPr/>
          <p:nvPr/>
        </p:nvSpPr>
        <p:spPr>
          <a:xfrm>
            <a:off x="2948464" y="6937310"/>
            <a:ext cx="11895057" cy="987043"/>
          </a:xfrm>
          <a:custGeom>
            <a:avLst/>
            <a:gdLst/>
            <a:ahLst/>
            <a:cxnLst/>
            <a:rect l="l" t="t" r="r" b="b"/>
            <a:pathLst>
              <a:path w="11895057" h="987043">
                <a:moveTo>
                  <a:pt x="0" y="0"/>
                </a:moveTo>
                <a:lnTo>
                  <a:pt x="11895056" y="0"/>
                </a:lnTo>
                <a:lnTo>
                  <a:pt x="11895056" y="987043"/>
                </a:lnTo>
                <a:lnTo>
                  <a:pt x="0" y="987043"/>
                </a:lnTo>
                <a:lnTo>
                  <a:pt x="0" y="0"/>
                </a:lnTo>
                <a:close/>
              </a:path>
            </a:pathLst>
          </a:custGeom>
          <a:blipFill>
            <a:blip r:embed="rId9"/>
            <a:stretch>
              <a:fillRect t="-4983" b="-4983"/>
            </a:stretch>
          </a:blipFill>
        </p:spPr>
      </p:sp>
      <p:sp>
        <p:nvSpPr>
          <p:cNvPr id="49" name="TextBox 49"/>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1.1 MEAN</a:t>
            </a:r>
          </a:p>
        </p:txBody>
      </p:sp>
      <p:sp>
        <p:nvSpPr>
          <p:cNvPr id="50" name="TextBox 50"/>
          <p:cNvSpPr txBox="1"/>
          <p:nvPr/>
        </p:nvSpPr>
        <p:spPr>
          <a:xfrm>
            <a:off x="11781816" y="1805959"/>
            <a:ext cx="2332153" cy="424815"/>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Poppins Bold"/>
                <a:ea typeface="Poppins Bold"/>
                <a:cs typeface="Poppins Bold"/>
                <a:sym typeface="Poppins Bold"/>
              </a:rPr>
              <a:t>CÔNG THỨC</a:t>
            </a:r>
          </a:p>
        </p:txBody>
      </p:sp>
      <p:sp>
        <p:nvSpPr>
          <p:cNvPr id="51" name="TextBox 51"/>
          <p:cNvSpPr txBox="1"/>
          <p:nvPr/>
        </p:nvSpPr>
        <p:spPr>
          <a:xfrm>
            <a:off x="3198357" y="1767118"/>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KHÁI NIỆM</a:t>
            </a:r>
          </a:p>
        </p:txBody>
      </p:sp>
      <p:sp>
        <p:nvSpPr>
          <p:cNvPr id="52" name="TextBox 52"/>
          <p:cNvSpPr txBox="1"/>
          <p:nvPr/>
        </p:nvSpPr>
        <p:spPr>
          <a:xfrm>
            <a:off x="2516432" y="2564113"/>
            <a:ext cx="7392336"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344FCC"/>
                </a:solidFill>
                <a:latin typeface="Poppins Bold"/>
                <a:ea typeface="Poppins Bold"/>
                <a:cs typeface="Poppins Bold"/>
                <a:sym typeface="Poppins Bold"/>
              </a:rPr>
              <a:t>Mean</a:t>
            </a:r>
            <a:r>
              <a:rPr lang="en-US" sz="2400">
                <a:solidFill>
                  <a:srgbClr val="344FCC"/>
                </a:solidFill>
                <a:latin typeface="Poppins"/>
                <a:ea typeface="Poppins"/>
                <a:cs typeface="Poppins"/>
                <a:sym typeface="Poppins"/>
              </a:rPr>
              <a:t> là giá trị trung tâm được tính bằng tổng của các phần tử chia cho tổng số lượng phần tử</a:t>
            </a:r>
          </a:p>
          <a:p>
            <a:pPr marL="518160" lvl="1" indent="-259080" algn="l">
              <a:lnSpc>
                <a:spcPts val="3359"/>
              </a:lnSpc>
              <a:buFont typeface="Arial"/>
              <a:buChar char="•"/>
            </a:pPr>
            <a:r>
              <a:rPr lang="en-US" sz="2400">
                <a:solidFill>
                  <a:srgbClr val="344FCC"/>
                </a:solidFill>
                <a:latin typeface="Poppins"/>
                <a:ea typeface="Poppins"/>
                <a:cs typeface="Poppins"/>
                <a:sym typeface="Poppins"/>
              </a:rPr>
              <a:t>Nếu mỗi phần tử có 1 trọng số riêng thì Mean sẽ được mở rộng thành Weight Mean.</a:t>
            </a:r>
          </a:p>
        </p:txBody>
      </p:sp>
      <p:sp>
        <p:nvSpPr>
          <p:cNvPr id="53" name="TextBox 53"/>
          <p:cNvSpPr txBox="1"/>
          <p:nvPr/>
        </p:nvSpPr>
        <p:spPr>
          <a:xfrm>
            <a:off x="3104744" y="5009567"/>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VÍ DỤ</a:t>
            </a:r>
          </a:p>
        </p:txBody>
      </p:sp>
      <p:sp>
        <p:nvSpPr>
          <p:cNvPr id="54" name="TextBox 54"/>
          <p:cNvSpPr txBox="1"/>
          <p:nvPr/>
        </p:nvSpPr>
        <p:spPr>
          <a:xfrm>
            <a:off x="2516432" y="6022910"/>
            <a:ext cx="13374091" cy="914923"/>
          </a:xfrm>
          <a:prstGeom prst="rect">
            <a:avLst/>
          </a:prstGeom>
        </p:spPr>
        <p:txBody>
          <a:bodyPr lIns="0" tIns="0" rIns="0" bIns="0" rtlCol="0" anchor="t">
            <a:spAutoFit/>
          </a:bodyPr>
          <a:lstStyle/>
          <a:p>
            <a:pPr marL="562288" lvl="1" indent="-281144" algn="l">
              <a:lnSpc>
                <a:spcPts val="3646"/>
              </a:lnSpc>
              <a:buFont typeface="Arial"/>
              <a:buChar char="•"/>
            </a:pPr>
            <a:r>
              <a:rPr lang="en-US" sz="2604">
                <a:solidFill>
                  <a:srgbClr val="344FCC"/>
                </a:solidFill>
                <a:latin typeface="Poppins"/>
                <a:ea typeface="Poppins"/>
                <a:cs typeface="Poppins"/>
                <a:sym typeface="Poppins"/>
              </a:rPr>
              <a:t>Giả sử ta có các giá trị mức lương: : 30, 36, 47, 50, 52, 52, 56, 60, 63, 70, 70, 110.</a:t>
            </a:r>
          </a:p>
          <a:p>
            <a:pPr algn="l">
              <a:lnSpc>
                <a:spcPts val="3646"/>
              </a:lnSpc>
            </a:pPr>
            <a:endParaRPr lang="en-US" sz="2604">
              <a:solidFill>
                <a:srgbClr val="344FCC"/>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5771093"/>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4.1 Quantile plot &amp; Quantile-quantile plot</a:t>
            </a:r>
          </a:p>
        </p:txBody>
      </p:sp>
      <p:sp>
        <p:nvSpPr>
          <p:cNvPr id="17" name="TextBox 17"/>
          <p:cNvSpPr txBox="1"/>
          <p:nvPr/>
        </p:nvSpPr>
        <p:spPr>
          <a:xfrm>
            <a:off x="1028700" y="2382325"/>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Biểu đồ phân vị (Quantile plot)</a:t>
            </a:r>
          </a:p>
        </p:txBody>
      </p:sp>
      <p:sp>
        <p:nvSpPr>
          <p:cNvPr id="18" name="TextBox 18"/>
          <p:cNvSpPr txBox="1"/>
          <p:nvPr/>
        </p:nvSpPr>
        <p:spPr>
          <a:xfrm>
            <a:off x="486879" y="3127960"/>
            <a:ext cx="1677242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Là công cụ trực quan để quan sát phân phối dữ liệu đơn biến.</a:t>
            </a:r>
          </a:p>
        </p:txBody>
      </p:sp>
      <p:sp>
        <p:nvSpPr>
          <p:cNvPr id="19" name="TextBox 19"/>
          <p:cNvSpPr txBox="1"/>
          <p:nvPr/>
        </p:nvSpPr>
        <p:spPr>
          <a:xfrm>
            <a:off x="486879" y="4043728"/>
            <a:ext cx="1677242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Đặc điểm:</a:t>
            </a:r>
          </a:p>
        </p:txBody>
      </p:sp>
      <p:sp>
        <p:nvSpPr>
          <p:cNvPr id="20" name="TextBox 20"/>
          <p:cNvSpPr txBox="1"/>
          <p:nvPr/>
        </p:nvSpPr>
        <p:spPr>
          <a:xfrm>
            <a:off x="1255864" y="4876627"/>
            <a:ext cx="16400946" cy="12270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 Hiển thị toàn bộ dữ liệu → thấy được xu hướng và giá trị bất thường.</a:t>
            </a:r>
          </a:p>
          <a:p>
            <a:pPr algn="l">
              <a:lnSpc>
                <a:spcPts val="4816"/>
              </a:lnSpc>
            </a:pPr>
            <a:r>
              <a:rPr lang="en-US" sz="3440">
                <a:solidFill>
                  <a:srgbClr val="000000"/>
                </a:solidFill>
                <a:latin typeface="Poppins"/>
                <a:ea typeface="Poppins"/>
                <a:cs typeface="Poppins"/>
                <a:sym typeface="Poppins"/>
              </a:rPr>
              <a:t> + Thể hiện thông tin phân vị để so sánh dữ liệu.</a:t>
            </a:r>
          </a:p>
        </p:txBody>
      </p:sp>
      <p:sp>
        <p:nvSpPr>
          <p:cNvPr id="21" name="TextBox 21"/>
          <p:cNvSpPr txBox="1"/>
          <p:nvPr/>
        </p:nvSpPr>
        <p:spPr>
          <a:xfrm>
            <a:off x="486879" y="6383932"/>
            <a:ext cx="1677242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Cách xây dựng:</a:t>
            </a:r>
          </a:p>
        </p:txBody>
      </p:sp>
      <p:sp>
        <p:nvSpPr>
          <p:cNvPr id="22" name="TextBox 22"/>
          <p:cNvSpPr txBox="1"/>
          <p:nvPr/>
        </p:nvSpPr>
        <p:spPr>
          <a:xfrm>
            <a:off x="1255864" y="7125231"/>
            <a:ext cx="6371121" cy="24462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 Sắp xếp dữ liệu: x1,x2,…,xN</a:t>
            </a:r>
          </a:p>
          <a:p>
            <a:pPr algn="l">
              <a:lnSpc>
                <a:spcPts val="4816"/>
              </a:lnSpc>
            </a:pPr>
            <a:r>
              <a:rPr lang="en-US" sz="3440">
                <a:solidFill>
                  <a:srgbClr val="000000"/>
                </a:solidFill>
                <a:latin typeface="Poppins"/>
                <a:ea typeface="Poppins"/>
                <a:cs typeface="Poppins"/>
                <a:sym typeface="Poppins"/>
              </a:rPr>
              <a:t> + Tính: fi=(i-0.5)/N</a:t>
            </a:r>
          </a:p>
          <a:p>
            <a:pPr algn="l">
              <a:lnSpc>
                <a:spcPts val="4816"/>
              </a:lnSpc>
            </a:pPr>
            <a:r>
              <a:rPr lang="en-US" sz="3440">
                <a:solidFill>
                  <a:srgbClr val="000000"/>
                </a:solidFill>
                <a:latin typeface="Poppins"/>
                <a:ea typeface="Poppins"/>
                <a:cs typeface="Poppins"/>
                <a:sym typeface="Poppins"/>
              </a:rPr>
              <a:t> + ​Trục Y: giá trị xi</a:t>
            </a:r>
          </a:p>
          <a:p>
            <a:pPr algn="l">
              <a:lnSpc>
                <a:spcPts val="4816"/>
              </a:lnSpc>
            </a:pPr>
            <a:r>
              <a:rPr lang="en-US" sz="3440">
                <a:solidFill>
                  <a:srgbClr val="000000"/>
                </a:solidFill>
                <a:latin typeface="Poppins"/>
                <a:ea typeface="Poppins"/>
                <a:cs typeface="Poppins"/>
                <a:sym typeface="Poppins"/>
              </a:rPr>
              <a:t> + Trục X: tỉ lệ fi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5771093"/>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572154" y="2441892"/>
            <a:ext cx="10077316" cy="6528083"/>
          </a:xfrm>
          <a:custGeom>
            <a:avLst/>
            <a:gdLst/>
            <a:ahLst/>
            <a:cxnLst/>
            <a:rect l="l" t="t" r="r" b="b"/>
            <a:pathLst>
              <a:path w="10077316" h="6528083">
                <a:moveTo>
                  <a:pt x="0" y="0"/>
                </a:moveTo>
                <a:lnTo>
                  <a:pt x="10077316" y="0"/>
                </a:lnTo>
                <a:lnTo>
                  <a:pt x="10077316" y="6528083"/>
                </a:lnTo>
                <a:lnTo>
                  <a:pt x="0" y="6528083"/>
                </a:lnTo>
                <a:lnTo>
                  <a:pt x="0" y="0"/>
                </a:lnTo>
                <a:close/>
              </a:path>
            </a:pathLst>
          </a:custGeom>
          <a:blipFill>
            <a:blip r:embed="rId8"/>
            <a:stretch>
              <a:fillRect t="-2532" b="-2532"/>
            </a:stretch>
          </a:blipFill>
        </p:spPr>
      </p:sp>
      <p:sp>
        <p:nvSpPr>
          <p:cNvPr id="17" name="TextBox 17"/>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4.1 Quantile plot &amp; Quantile-quantile plot</a:t>
            </a:r>
          </a:p>
        </p:txBody>
      </p:sp>
      <p:sp>
        <p:nvSpPr>
          <p:cNvPr id="18" name="TextBox 18"/>
          <p:cNvSpPr txBox="1"/>
          <p:nvPr/>
        </p:nvSpPr>
        <p:spPr>
          <a:xfrm>
            <a:off x="1028700" y="2382325"/>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Biểu đồ phân vị (Quantile plot)</a:t>
            </a:r>
          </a:p>
        </p:txBody>
      </p:sp>
      <p:sp>
        <p:nvSpPr>
          <p:cNvPr id="19" name="TextBox 19"/>
          <p:cNvSpPr txBox="1"/>
          <p:nvPr/>
        </p:nvSpPr>
        <p:spPr>
          <a:xfrm>
            <a:off x="486879" y="3127960"/>
            <a:ext cx="5999646"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Phân vị quan trọng:</a:t>
            </a:r>
          </a:p>
        </p:txBody>
      </p:sp>
      <p:sp>
        <p:nvSpPr>
          <p:cNvPr id="20" name="TextBox 20"/>
          <p:cNvSpPr txBox="1"/>
          <p:nvPr/>
        </p:nvSpPr>
        <p:spPr>
          <a:xfrm>
            <a:off x="1685925" y="3869259"/>
            <a:ext cx="8115300" cy="18366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Q1 = 0.25</a:t>
            </a:r>
          </a:p>
          <a:p>
            <a:pPr algn="l">
              <a:lnSpc>
                <a:spcPts val="4816"/>
              </a:lnSpc>
            </a:pPr>
            <a:r>
              <a:rPr lang="en-US" sz="3440">
                <a:solidFill>
                  <a:srgbClr val="000000"/>
                </a:solidFill>
                <a:latin typeface="Poppins"/>
                <a:ea typeface="Poppins"/>
                <a:cs typeface="Poppins"/>
                <a:sym typeface="Poppins"/>
              </a:rPr>
              <a:t>+ Median = 0.50</a:t>
            </a:r>
          </a:p>
          <a:p>
            <a:pPr algn="l">
              <a:lnSpc>
                <a:spcPts val="4816"/>
              </a:lnSpc>
            </a:pPr>
            <a:r>
              <a:rPr lang="en-US" sz="3440">
                <a:solidFill>
                  <a:srgbClr val="000000"/>
                </a:solidFill>
                <a:latin typeface="Poppins"/>
                <a:ea typeface="Poppins"/>
                <a:cs typeface="Poppins"/>
                <a:sym typeface="Poppins"/>
              </a:rPr>
              <a:t>+ Q3 = 0.75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4.1 Quantile plot &amp; Quantile-quantile plot</a:t>
            </a:r>
          </a:p>
        </p:txBody>
      </p:sp>
      <p:sp>
        <p:nvSpPr>
          <p:cNvPr id="15" name="Freeform 15"/>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43439" y="5771093"/>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28700" y="2403612"/>
            <a:ext cx="11846491"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Biểu đồ phân vị - phân vị (Quantile-Quantile plot)</a:t>
            </a:r>
          </a:p>
        </p:txBody>
      </p:sp>
      <p:sp>
        <p:nvSpPr>
          <p:cNvPr id="18" name="TextBox 18"/>
          <p:cNvSpPr txBox="1"/>
          <p:nvPr/>
        </p:nvSpPr>
        <p:spPr>
          <a:xfrm>
            <a:off x="730318" y="3171962"/>
            <a:ext cx="1184649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Khái niệm:</a:t>
            </a:r>
          </a:p>
        </p:txBody>
      </p:sp>
      <p:sp>
        <p:nvSpPr>
          <p:cNvPr id="19" name="TextBox 19"/>
          <p:cNvSpPr txBox="1"/>
          <p:nvPr/>
        </p:nvSpPr>
        <p:spPr>
          <a:xfrm>
            <a:off x="1425643" y="3932311"/>
            <a:ext cx="11846491" cy="18366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 Biểu đồ so sánh phân vị của hai phân phối dữ liệu.</a:t>
            </a:r>
          </a:p>
          <a:p>
            <a:pPr algn="l">
              <a:lnSpc>
                <a:spcPts val="4816"/>
              </a:lnSpc>
            </a:pPr>
            <a:r>
              <a:rPr lang="en-US" sz="3440">
                <a:solidFill>
                  <a:srgbClr val="000000"/>
                </a:solidFill>
                <a:latin typeface="Poppins"/>
                <a:ea typeface="Poppins"/>
                <a:cs typeface="Poppins"/>
                <a:sym typeface="Poppins"/>
              </a:rPr>
              <a:t> + Giúp nhận biết sự khác biệt hoặc dịch chuyển giữa hai phân phối.</a:t>
            </a:r>
          </a:p>
        </p:txBody>
      </p:sp>
      <p:sp>
        <p:nvSpPr>
          <p:cNvPr id="20" name="TextBox 20"/>
          <p:cNvSpPr txBox="1"/>
          <p:nvPr/>
        </p:nvSpPr>
        <p:spPr>
          <a:xfrm>
            <a:off x="730318" y="5987530"/>
            <a:ext cx="1184649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Cách xây dựng:</a:t>
            </a:r>
          </a:p>
        </p:txBody>
      </p:sp>
      <p:sp>
        <p:nvSpPr>
          <p:cNvPr id="21" name="TextBox 21"/>
          <p:cNvSpPr txBox="1"/>
          <p:nvPr/>
        </p:nvSpPr>
        <p:spPr>
          <a:xfrm>
            <a:off x="1425643" y="6747879"/>
            <a:ext cx="14732251" cy="30558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 Có 2 tập dữ liệu: x1,x2,...,xN​ và y1,y2​,...,yM​ (đã sắp xếp).</a:t>
            </a:r>
          </a:p>
          <a:p>
            <a:pPr algn="l">
              <a:lnSpc>
                <a:spcPts val="4816"/>
              </a:lnSpc>
            </a:pPr>
            <a:r>
              <a:rPr lang="en-US" sz="3440">
                <a:solidFill>
                  <a:srgbClr val="000000"/>
                </a:solidFill>
                <a:latin typeface="Poppins"/>
                <a:ea typeface="Poppins"/>
                <a:cs typeface="Poppins"/>
                <a:sym typeface="Poppins"/>
              </a:rPr>
              <a:t> + Nếu M = N: vẽ yi​ theo xi​, với phân vị (i−0.5)/N.</a:t>
            </a:r>
          </a:p>
          <a:p>
            <a:pPr algn="l">
              <a:lnSpc>
                <a:spcPts val="4816"/>
              </a:lnSpc>
            </a:pPr>
            <a:r>
              <a:rPr lang="en-US" sz="3440">
                <a:solidFill>
                  <a:srgbClr val="000000"/>
                </a:solidFill>
                <a:latin typeface="Poppins"/>
                <a:ea typeface="Poppins"/>
                <a:cs typeface="Poppins"/>
                <a:sym typeface="Poppins"/>
              </a:rPr>
              <a:t> + Nếu M &lt; N: chỉ có M điểm; vẽ phân vị (i−0.5)/M của y so với phân vị (i−0.5)/M của x.</a:t>
            </a:r>
          </a:p>
          <a:p>
            <a:pPr algn="l">
              <a:lnSpc>
                <a:spcPts val="4816"/>
              </a:lnSpc>
            </a:pPr>
            <a:r>
              <a:rPr lang="en-US" sz="3440">
                <a:solidFill>
                  <a:srgbClr val="000000"/>
                </a:solidFill>
                <a:latin typeface="Poppins"/>
                <a:ea typeface="Poppins"/>
                <a:cs typeface="Poppins"/>
                <a:sym typeface="Poppins"/>
              </a:rPr>
              <a:t> + Thường dùng nội suy khi số lượng phần tử khác nhau.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43439" y="5771093"/>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491967" y="3567938"/>
            <a:ext cx="15304066" cy="3055874"/>
          </a:xfrm>
          <a:prstGeom prst="rect">
            <a:avLst/>
          </a:prstGeom>
        </p:spPr>
        <p:txBody>
          <a:bodyPr lIns="0" tIns="0" rIns="0" bIns="0" rtlCol="0" anchor="t">
            <a:spAutoFit/>
          </a:bodyPr>
          <a:lstStyle/>
          <a:p>
            <a:pPr algn="l">
              <a:lnSpc>
                <a:spcPts val="4816"/>
              </a:lnSpc>
            </a:pPr>
            <a:r>
              <a:rPr lang="en-US" sz="3440">
                <a:solidFill>
                  <a:srgbClr val="000000"/>
                </a:solidFill>
                <a:latin typeface="Poppins"/>
                <a:ea typeface="Poppins"/>
                <a:cs typeface="Poppins"/>
                <a:sym typeface="Poppins"/>
              </a:rPr>
              <a:t> + Đường thẳng → Dữ liệu phù hợp với phân phối lý thuyết.</a:t>
            </a:r>
          </a:p>
          <a:p>
            <a:pPr algn="l">
              <a:lnSpc>
                <a:spcPts val="4816"/>
              </a:lnSpc>
            </a:pPr>
            <a:r>
              <a:rPr lang="en-US" sz="3440">
                <a:solidFill>
                  <a:srgbClr val="000000"/>
                </a:solidFill>
                <a:latin typeface="Poppins"/>
                <a:ea typeface="Poppins"/>
                <a:cs typeface="Poppins"/>
                <a:sym typeface="Poppins"/>
              </a:rPr>
              <a:t> + Cong / chữ S → Dữ liệu bị lệch (skewed) hoặc không chuẩn.</a:t>
            </a:r>
          </a:p>
          <a:p>
            <a:pPr algn="l">
              <a:lnSpc>
                <a:spcPts val="4816"/>
              </a:lnSpc>
            </a:pPr>
            <a:r>
              <a:rPr lang="en-US" sz="3440">
                <a:solidFill>
                  <a:srgbClr val="000000"/>
                </a:solidFill>
                <a:latin typeface="Poppins"/>
                <a:ea typeface="Poppins"/>
                <a:cs typeface="Poppins"/>
                <a:sym typeface="Poppins"/>
              </a:rPr>
              <a:t> + Đuôi lệch → Điểm ở hai đầu lệch khỏi đường thẳng → dữ liệu có đuôi nặng hoặc nhẹ hơn kỳ vọng.</a:t>
            </a:r>
          </a:p>
          <a:p>
            <a:pPr algn="l">
              <a:lnSpc>
                <a:spcPts val="4816"/>
              </a:lnSpc>
            </a:pPr>
            <a:endParaRPr lang="en-US" sz="3440">
              <a:solidFill>
                <a:srgbClr val="000000"/>
              </a:solidFill>
              <a:latin typeface="Poppins"/>
              <a:ea typeface="Poppins"/>
              <a:cs typeface="Poppins"/>
              <a:sym typeface="Poppins"/>
            </a:endParaRPr>
          </a:p>
        </p:txBody>
      </p:sp>
      <p:sp>
        <p:nvSpPr>
          <p:cNvPr id="17" name="Freeform 17"/>
          <p:cNvSpPr/>
          <p:nvPr/>
        </p:nvSpPr>
        <p:spPr>
          <a:xfrm>
            <a:off x="1491967" y="6057492"/>
            <a:ext cx="12914637" cy="4027605"/>
          </a:xfrm>
          <a:custGeom>
            <a:avLst/>
            <a:gdLst/>
            <a:ahLst/>
            <a:cxnLst/>
            <a:rect l="l" t="t" r="r" b="b"/>
            <a:pathLst>
              <a:path w="12914637" h="4027605">
                <a:moveTo>
                  <a:pt x="0" y="0"/>
                </a:moveTo>
                <a:lnTo>
                  <a:pt x="12914637" y="0"/>
                </a:lnTo>
                <a:lnTo>
                  <a:pt x="12914637" y="4027605"/>
                </a:lnTo>
                <a:lnTo>
                  <a:pt x="0" y="4027605"/>
                </a:lnTo>
                <a:lnTo>
                  <a:pt x="0" y="0"/>
                </a:lnTo>
                <a:close/>
              </a:path>
            </a:pathLst>
          </a:custGeom>
          <a:blipFill>
            <a:blip r:embed="rId8"/>
            <a:stretch>
              <a:fillRect t="-2907" b="-2907"/>
            </a:stretch>
          </a:blipFill>
        </p:spPr>
      </p:sp>
      <p:sp>
        <p:nvSpPr>
          <p:cNvPr id="18" name="TextBox 18"/>
          <p:cNvSpPr txBox="1"/>
          <p:nvPr/>
        </p:nvSpPr>
        <p:spPr>
          <a:xfrm>
            <a:off x="486879" y="113095"/>
            <a:ext cx="9971399"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4.1 Quantile plot &amp; Quantile-quantile plot</a:t>
            </a:r>
          </a:p>
        </p:txBody>
      </p:sp>
      <p:sp>
        <p:nvSpPr>
          <p:cNvPr id="19" name="TextBox 19"/>
          <p:cNvSpPr txBox="1"/>
          <p:nvPr/>
        </p:nvSpPr>
        <p:spPr>
          <a:xfrm>
            <a:off x="1028700" y="2403612"/>
            <a:ext cx="11846491"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Biểu đồ phân vị - phân vị (Quantile-Quantile plot)</a:t>
            </a:r>
          </a:p>
        </p:txBody>
      </p:sp>
      <p:sp>
        <p:nvSpPr>
          <p:cNvPr id="20" name="TextBox 20"/>
          <p:cNvSpPr txBox="1"/>
          <p:nvPr/>
        </p:nvSpPr>
        <p:spPr>
          <a:xfrm>
            <a:off x="730318" y="3045714"/>
            <a:ext cx="11846491" cy="617474"/>
          </a:xfrm>
          <a:prstGeom prst="rect">
            <a:avLst/>
          </a:prstGeom>
        </p:spPr>
        <p:txBody>
          <a:bodyPr lIns="0" tIns="0" rIns="0" bIns="0" rtlCol="0" anchor="t">
            <a:spAutoFit/>
          </a:bodyPr>
          <a:lstStyle/>
          <a:p>
            <a:pPr marL="742697" lvl="1" indent="-371348" algn="l">
              <a:lnSpc>
                <a:spcPts val="4816"/>
              </a:lnSpc>
              <a:buFont typeface="Arial"/>
              <a:buChar char="•"/>
            </a:pPr>
            <a:r>
              <a:rPr lang="en-US" sz="3440">
                <a:solidFill>
                  <a:srgbClr val="000000"/>
                </a:solidFill>
                <a:latin typeface="Poppins"/>
                <a:ea typeface="Poppins"/>
                <a:cs typeface="Poppins"/>
                <a:sym typeface="Poppins"/>
              </a:rPr>
              <a:t>Ý nghĩa: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12117586" y="468401"/>
            <a:ext cx="4410960" cy="4673999"/>
          </a:xfrm>
          <a:custGeom>
            <a:avLst/>
            <a:gdLst/>
            <a:ahLst/>
            <a:cxnLst/>
            <a:rect l="l" t="t" r="r" b="b"/>
            <a:pathLst>
              <a:path w="4410960" h="4673999">
                <a:moveTo>
                  <a:pt x="0" y="0"/>
                </a:moveTo>
                <a:lnTo>
                  <a:pt x="4410960" y="0"/>
                </a:lnTo>
                <a:lnTo>
                  <a:pt x="4410960" y="4673998"/>
                </a:lnTo>
                <a:lnTo>
                  <a:pt x="0" y="4673998"/>
                </a:lnTo>
                <a:lnTo>
                  <a:pt x="0" y="0"/>
                </a:lnTo>
                <a:close/>
              </a:path>
            </a:pathLst>
          </a:custGeom>
          <a:blipFill>
            <a:blip r:embed="rId8"/>
            <a:stretch>
              <a:fillRect/>
            </a:stretch>
          </a:blipFill>
        </p:spPr>
      </p:sp>
      <p:sp>
        <p:nvSpPr>
          <p:cNvPr id="14" name="TextBox 14"/>
          <p:cNvSpPr txBox="1"/>
          <p:nvPr/>
        </p:nvSpPr>
        <p:spPr>
          <a:xfrm>
            <a:off x="486879" y="113095"/>
            <a:ext cx="9971399" cy="8557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4.2 Histograms</a:t>
            </a:r>
          </a:p>
        </p:txBody>
      </p:sp>
      <p:sp>
        <p:nvSpPr>
          <p:cNvPr id="15" name="TextBox 15"/>
          <p:cNvSpPr txBox="1"/>
          <p:nvPr/>
        </p:nvSpPr>
        <p:spPr>
          <a:xfrm>
            <a:off x="135042" y="2365087"/>
            <a:ext cx="11440185" cy="12271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Histograms (biểu đồ tần suất) là biểu đồ dùng để biểu diễn phân phối dữ liệu định lượng.</a:t>
            </a:r>
          </a:p>
        </p:txBody>
      </p:sp>
      <p:sp>
        <p:nvSpPr>
          <p:cNvPr id="16" name="TextBox 16"/>
          <p:cNvSpPr txBox="1"/>
          <p:nvPr/>
        </p:nvSpPr>
        <p:spPr>
          <a:xfrm>
            <a:off x="867199" y="3701088"/>
            <a:ext cx="11417808" cy="12271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 Mỗi cột (bin) biểu diễn tần suất (số quan sát) rơi vào một khoảng giá trị cụ thể.</a:t>
            </a:r>
          </a:p>
        </p:txBody>
      </p:sp>
      <p:sp>
        <p:nvSpPr>
          <p:cNvPr id="17" name="TextBox 17"/>
          <p:cNvSpPr txBox="1"/>
          <p:nvPr/>
        </p:nvSpPr>
        <p:spPr>
          <a:xfrm>
            <a:off x="867199" y="5885826"/>
            <a:ext cx="15002947" cy="30559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 Vùng dữ liệu (range) = giá trị lớn nhất – giá trị nhỏ nhất.</a:t>
            </a:r>
          </a:p>
          <a:p>
            <a:pPr algn="l">
              <a:lnSpc>
                <a:spcPts val="4814"/>
              </a:lnSpc>
              <a:spcBef>
                <a:spcPct val="0"/>
              </a:spcBef>
            </a:pPr>
            <a:r>
              <a:rPr lang="en-US" sz="3438">
                <a:solidFill>
                  <a:srgbClr val="000000"/>
                </a:solidFill>
                <a:latin typeface="Poppins"/>
                <a:ea typeface="Poppins"/>
                <a:cs typeface="Poppins"/>
                <a:sym typeface="Poppins"/>
              </a:rPr>
              <a:t>+ Chia range này thành các bin (bucket) có độ rộng bằng nhau.</a:t>
            </a:r>
          </a:p>
          <a:p>
            <a:pPr algn="l">
              <a:lnSpc>
                <a:spcPts val="4814"/>
              </a:lnSpc>
              <a:spcBef>
                <a:spcPct val="0"/>
              </a:spcBef>
            </a:pPr>
            <a:r>
              <a:rPr lang="en-US" sz="3438">
                <a:solidFill>
                  <a:srgbClr val="000000"/>
                </a:solidFill>
                <a:latin typeface="Poppins"/>
                <a:ea typeface="Poppins"/>
                <a:cs typeface="Poppins"/>
                <a:sym typeface="Poppins"/>
              </a:rPr>
              <a:t>+ Với mỗi bin: đếm số quan sát rơi vào trong khoảng → chiều cao cột.</a:t>
            </a:r>
          </a:p>
          <a:p>
            <a:pPr algn="l">
              <a:lnSpc>
                <a:spcPts val="4814"/>
              </a:lnSpc>
              <a:spcBef>
                <a:spcPct val="0"/>
              </a:spcBef>
            </a:pPr>
            <a:r>
              <a:rPr lang="en-US" sz="3438">
                <a:solidFill>
                  <a:srgbClr val="000000"/>
                </a:solidFill>
                <a:latin typeface="Poppins"/>
                <a:ea typeface="Poppins"/>
                <a:cs typeface="Poppins"/>
                <a:sym typeface="Poppins"/>
              </a:rPr>
              <a:t>+ Nếu bin không có dữ liệu → cột = 0 (khoảng trống).</a:t>
            </a:r>
          </a:p>
          <a:p>
            <a:pPr algn="l">
              <a:lnSpc>
                <a:spcPts val="4814"/>
              </a:lnSpc>
              <a:spcBef>
                <a:spcPct val="0"/>
              </a:spcBef>
            </a:pPr>
            <a:r>
              <a:rPr lang="en-US" sz="3438">
                <a:solidFill>
                  <a:srgbClr val="000000"/>
                </a:solidFill>
                <a:latin typeface="Poppins"/>
                <a:ea typeface="Poppins"/>
                <a:cs typeface="Poppins"/>
                <a:sym typeface="Poppins"/>
              </a:rPr>
              <a:t>+ Vùng có nhiều cột cao là nơi dữ liệu tập trung.</a:t>
            </a:r>
          </a:p>
        </p:txBody>
      </p:sp>
      <p:sp>
        <p:nvSpPr>
          <p:cNvPr id="18" name="TextBox 18"/>
          <p:cNvSpPr txBox="1"/>
          <p:nvPr/>
        </p:nvSpPr>
        <p:spPr>
          <a:xfrm>
            <a:off x="135042" y="5047149"/>
            <a:ext cx="11440185"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Các hoạt động của Histograms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11927064" y="4882112"/>
            <a:ext cx="5547804" cy="4647594"/>
          </a:xfrm>
          <a:custGeom>
            <a:avLst/>
            <a:gdLst/>
            <a:ahLst/>
            <a:cxnLst/>
            <a:rect l="l" t="t" r="r" b="b"/>
            <a:pathLst>
              <a:path w="5547804" h="4647594">
                <a:moveTo>
                  <a:pt x="0" y="0"/>
                </a:moveTo>
                <a:lnTo>
                  <a:pt x="5547804" y="0"/>
                </a:lnTo>
                <a:lnTo>
                  <a:pt x="5547804" y="4647595"/>
                </a:lnTo>
                <a:lnTo>
                  <a:pt x="0" y="4647595"/>
                </a:lnTo>
                <a:lnTo>
                  <a:pt x="0" y="0"/>
                </a:lnTo>
                <a:close/>
              </a:path>
            </a:pathLst>
          </a:custGeom>
          <a:blipFill>
            <a:blip r:embed="rId8"/>
            <a:stretch>
              <a:fillRect l="-62549" t="-13877" r="-64939" b="-19642"/>
            </a:stretch>
          </a:blipFill>
        </p:spPr>
      </p:sp>
      <p:sp>
        <p:nvSpPr>
          <p:cNvPr id="14" name="TextBox 14"/>
          <p:cNvSpPr txBox="1"/>
          <p:nvPr/>
        </p:nvSpPr>
        <p:spPr>
          <a:xfrm>
            <a:off x="486879" y="113095"/>
            <a:ext cx="9971399" cy="8557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4.2 Histograms</a:t>
            </a:r>
          </a:p>
        </p:txBody>
      </p:sp>
      <p:sp>
        <p:nvSpPr>
          <p:cNvPr id="15" name="TextBox 15"/>
          <p:cNvSpPr txBox="1"/>
          <p:nvPr/>
        </p:nvSpPr>
        <p:spPr>
          <a:xfrm>
            <a:off x="867199" y="3045407"/>
            <a:ext cx="17539668" cy="12271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 Bar chart: trục X là dữ liệu danh mục (categorical), có thể đổi thứ tự.</a:t>
            </a:r>
          </a:p>
          <a:p>
            <a:pPr algn="l">
              <a:lnSpc>
                <a:spcPts val="4814"/>
              </a:lnSpc>
              <a:spcBef>
                <a:spcPct val="0"/>
              </a:spcBef>
            </a:pPr>
            <a:r>
              <a:rPr lang="en-US" sz="3438">
                <a:solidFill>
                  <a:srgbClr val="000000"/>
                </a:solidFill>
                <a:latin typeface="Poppins"/>
                <a:ea typeface="Poppins"/>
                <a:cs typeface="Poppins"/>
                <a:sym typeface="Poppins"/>
              </a:rPr>
              <a:t>+ Histogram: trục X là giá trị số (numeric), có thứ tự từ nhỏ → lớn, không đổi vị trí</a:t>
            </a:r>
          </a:p>
        </p:txBody>
      </p:sp>
      <p:sp>
        <p:nvSpPr>
          <p:cNvPr id="16" name="TextBox 16"/>
          <p:cNvSpPr txBox="1"/>
          <p:nvPr/>
        </p:nvSpPr>
        <p:spPr>
          <a:xfrm>
            <a:off x="486879" y="4537716"/>
            <a:ext cx="11440185"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Ví dụ về Histograms</a:t>
            </a:r>
          </a:p>
        </p:txBody>
      </p:sp>
      <p:sp>
        <p:nvSpPr>
          <p:cNvPr id="17" name="TextBox 17"/>
          <p:cNvSpPr txBox="1"/>
          <p:nvPr/>
        </p:nvSpPr>
        <p:spPr>
          <a:xfrm>
            <a:off x="486879" y="2342177"/>
            <a:ext cx="11440185" cy="6175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So sánh với bar chart </a:t>
            </a:r>
          </a:p>
        </p:txBody>
      </p:sp>
      <p:sp>
        <p:nvSpPr>
          <p:cNvPr id="18" name="TextBox 18"/>
          <p:cNvSpPr txBox="1"/>
          <p:nvPr/>
        </p:nvSpPr>
        <p:spPr>
          <a:xfrm>
            <a:off x="1082561" y="5329699"/>
            <a:ext cx="10508582" cy="42751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 Vẽ histogram cho tập dữ liệu về phân phối giải thưởng nghiên cứu trong một khu vực. </a:t>
            </a:r>
          </a:p>
          <a:p>
            <a:pPr algn="l">
              <a:lnSpc>
                <a:spcPts val="4814"/>
              </a:lnSpc>
              <a:spcBef>
                <a:spcPct val="0"/>
              </a:spcBef>
            </a:pPr>
            <a:r>
              <a:rPr lang="en-US" sz="3438">
                <a:solidFill>
                  <a:srgbClr val="000000"/>
                </a:solidFill>
                <a:latin typeface="Poppins"/>
                <a:ea typeface="Poppins"/>
                <a:cs typeface="Poppins"/>
                <a:sym typeface="Poppins"/>
              </a:rPr>
              <a:t>+ Các bucket được định nghĩa theo các khoảng có độ rộng bằng nhau, mỗi khoảng đại diện cho mức tăng 1000 USD.</a:t>
            </a:r>
          </a:p>
          <a:p>
            <a:pPr algn="l">
              <a:lnSpc>
                <a:spcPts val="4814"/>
              </a:lnSpc>
              <a:spcBef>
                <a:spcPct val="0"/>
              </a:spcBef>
            </a:pPr>
            <a:r>
              <a:rPr lang="en-US" sz="3438">
                <a:solidFill>
                  <a:srgbClr val="000000"/>
                </a:solidFill>
                <a:latin typeface="Poppins"/>
                <a:ea typeface="Poppins"/>
                <a:cs typeface="Poppins"/>
                <a:sym typeface="Poppins"/>
              </a:rPr>
              <a:t>+ Chiều cao cột biểu diễn số lượng giải thưởng rơi vào khoảng tương ứng.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717627" y="7494555"/>
            <a:ext cx="3668266" cy="4013593"/>
          </a:xfrm>
          <a:custGeom>
            <a:avLst/>
            <a:gdLst/>
            <a:ahLst/>
            <a:cxnLst/>
            <a:rect l="l" t="t" r="r" b="b"/>
            <a:pathLst>
              <a:path w="3668266" h="4013593">
                <a:moveTo>
                  <a:pt x="0" y="0"/>
                </a:moveTo>
                <a:lnTo>
                  <a:pt x="3668267" y="0"/>
                </a:lnTo>
                <a:lnTo>
                  <a:pt x="3668267" y="4013593"/>
                </a:lnTo>
                <a:lnTo>
                  <a:pt x="0" y="4013593"/>
                </a:lnTo>
                <a:lnTo>
                  <a:pt x="0" y="0"/>
                </a:lnTo>
                <a:close/>
              </a:path>
            </a:pathLst>
          </a:custGeom>
          <a:blipFill>
            <a:blip r:embed="rId8"/>
            <a:stretch>
              <a:fillRect t="-43962" r="-180026"/>
            </a:stretch>
          </a:blipFill>
        </p:spPr>
      </p:sp>
      <p:sp>
        <p:nvSpPr>
          <p:cNvPr id="16" name="Freeform 16"/>
          <p:cNvSpPr/>
          <p:nvPr/>
        </p:nvSpPr>
        <p:spPr>
          <a:xfrm>
            <a:off x="10766458" y="7627528"/>
            <a:ext cx="3256299" cy="3880620"/>
          </a:xfrm>
          <a:custGeom>
            <a:avLst/>
            <a:gdLst/>
            <a:ahLst/>
            <a:cxnLst/>
            <a:rect l="l" t="t" r="r" b="b"/>
            <a:pathLst>
              <a:path w="3256299" h="3880620">
                <a:moveTo>
                  <a:pt x="0" y="0"/>
                </a:moveTo>
                <a:lnTo>
                  <a:pt x="3256299" y="0"/>
                </a:lnTo>
                <a:lnTo>
                  <a:pt x="3256299" y="3880620"/>
                </a:lnTo>
                <a:lnTo>
                  <a:pt x="0" y="3880620"/>
                </a:lnTo>
                <a:lnTo>
                  <a:pt x="0" y="0"/>
                </a:lnTo>
                <a:close/>
              </a:path>
            </a:pathLst>
          </a:custGeom>
          <a:blipFill>
            <a:blip r:embed="rId8"/>
            <a:stretch>
              <a:fillRect l="-210228" t="-48895" r="-5224"/>
            </a:stretch>
          </a:blipFill>
        </p:spPr>
      </p:sp>
      <p:sp>
        <p:nvSpPr>
          <p:cNvPr id="17" name="Freeform 17"/>
          <p:cNvSpPr/>
          <p:nvPr/>
        </p:nvSpPr>
        <p:spPr>
          <a:xfrm>
            <a:off x="6786696" y="7458341"/>
            <a:ext cx="3314821" cy="4049807"/>
          </a:xfrm>
          <a:custGeom>
            <a:avLst/>
            <a:gdLst/>
            <a:ahLst/>
            <a:cxnLst/>
            <a:rect l="l" t="t" r="r" b="b"/>
            <a:pathLst>
              <a:path w="3314821" h="4049807">
                <a:moveTo>
                  <a:pt x="0" y="0"/>
                </a:moveTo>
                <a:lnTo>
                  <a:pt x="3314821" y="0"/>
                </a:lnTo>
                <a:lnTo>
                  <a:pt x="3314821" y="4049807"/>
                </a:lnTo>
                <a:lnTo>
                  <a:pt x="0" y="4049807"/>
                </a:lnTo>
                <a:lnTo>
                  <a:pt x="0" y="0"/>
                </a:lnTo>
                <a:close/>
              </a:path>
            </a:pathLst>
          </a:custGeom>
          <a:blipFill>
            <a:blip r:embed="rId8"/>
            <a:stretch>
              <a:fillRect l="-106625" t="-42674" r="-103258"/>
            </a:stretch>
          </a:blipFill>
        </p:spPr>
      </p:sp>
      <p:sp>
        <p:nvSpPr>
          <p:cNvPr id="18" name="Freeform 18"/>
          <p:cNvSpPr/>
          <p:nvPr/>
        </p:nvSpPr>
        <p:spPr>
          <a:xfrm>
            <a:off x="11317920" y="103815"/>
            <a:ext cx="4839975" cy="2903985"/>
          </a:xfrm>
          <a:custGeom>
            <a:avLst/>
            <a:gdLst/>
            <a:ahLst/>
            <a:cxnLst/>
            <a:rect l="l" t="t" r="r" b="b"/>
            <a:pathLst>
              <a:path w="4839975" h="2903985">
                <a:moveTo>
                  <a:pt x="0" y="0"/>
                </a:moveTo>
                <a:lnTo>
                  <a:pt x="4839975" y="0"/>
                </a:lnTo>
                <a:lnTo>
                  <a:pt x="4839975" y="2903985"/>
                </a:lnTo>
                <a:lnTo>
                  <a:pt x="0" y="2903985"/>
                </a:lnTo>
                <a:lnTo>
                  <a:pt x="0" y="0"/>
                </a:lnTo>
                <a:close/>
              </a:path>
            </a:pathLst>
          </a:custGeom>
          <a:blipFill>
            <a:blip r:embed="rId9"/>
            <a:stretch>
              <a:fillRect/>
            </a:stretch>
          </a:blipFill>
        </p:spPr>
      </p:sp>
      <p:sp>
        <p:nvSpPr>
          <p:cNvPr id="19" name="TextBox 19"/>
          <p:cNvSpPr txBox="1"/>
          <p:nvPr/>
        </p:nvSpPr>
        <p:spPr>
          <a:xfrm>
            <a:off x="486879" y="113095"/>
            <a:ext cx="8129763"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4.3 Scatter plots and data correlation</a:t>
            </a:r>
          </a:p>
        </p:txBody>
      </p:sp>
      <p:sp>
        <p:nvSpPr>
          <p:cNvPr id="20" name="TextBox 20"/>
          <p:cNvSpPr txBox="1"/>
          <p:nvPr/>
        </p:nvSpPr>
        <p:spPr>
          <a:xfrm>
            <a:off x="1028700" y="2382325"/>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Biểu đồ phân tán</a:t>
            </a:r>
          </a:p>
        </p:txBody>
      </p:sp>
      <p:sp>
        <p:nvSpPr>
          <p:cNvPr id="21" name="TextBox 21"/>
          <p:cNvSpPr txBox="1"/>
          <p:nvPr/>
        </p:nvSpPr>
        <p:spPr>
          <a:xfrm>
            <a:off x="486879" y="3026605"/>
            <a:ext cx="14580557" cy="18367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Biểu đồ phân tán (scatter plot) là một trong những phương pháp trực quan hiệu quả nhất để xác định liệu có mối quan hệ, mẫu hình hay xu hướng nào giữa hai thuộc tính số hay không.</a:t>
            </a:r>
          </a:p>
        </p:txBody>
      </p:sp>
      <p:sp>
        <p:nvSpPr>
          <p:cNvPr id="22" name="TextBox 22"/>
          <p:cNvSpPr txBox="1"/>
          <p:nvPr/>
        </p:nvSpPr>
        <p:spPr>
          <a:xfrm>
            <a:off x="486879" y="5048250"/>
            <a:ext cx="16797338" cy="2446305"/>
          </a:xfrm>
          <a:prstGeom prst="rect">
            <a:avLst/>
          </a:prstGeom>
        </p:spPr>
        <p:txBody>
          <a:bodyPr lIns="0" tIns="0" rIns="0" bIns="0" rtlCol="0" anchor="t">
            <a:spAutoFit/>
          </a:bodyPr>
          <a:lstStyle/>
          <a:p>
            <a:pPr marL="742429" lvl="1" indent="-371215" algn="l">
              <a:lnSpc>
                <a:spcPts val="4814"/>
              </a:lnSpc>
              <a:spcBef>
                <a:spcPct val="0"/>
              </a:spcBef>
              <a:buFont typeface="Arial"/>
              <a:buChar char="•"/>
            </a:pPr>
            <a:r>
              <a:rPr lang="en-US" sz="3438">
                <a:solidFill>
                  <a:srgbClr val="000000"/>
                </a:solidFill>
                <a:latin typeface="Poppins"/>
                <a:ea typeface="Poppins"/>
                <a:cs typeface="Poppins"/>
                <a:sym typeface="Poppins"/>
              </a:rPr>
              <a:t>Ý nghĩa</a:t>
            </a:r>
          </a:p>
          <a:p>
            <a:pPr algn="l">
              <a:lnSpc>
                <a:spcPts val="4814"/>
              </a:lnSpc>
              <a:spcBef>
                <a:spcPct val="0"/>
              </a:spcBef>
            </a:pPr>
            <a:r>
              <a:rPr lang="en-US" sz="3438">
                <a:solidFill>
                  <a:srgbClr val="000000"/>
                </a:solidFill>
                <a:latin typeface="Poppins"/>
                <a:ea typeface="Poppins"/>
                <a:cs typeface="Poppins"/>
                <a:sym typeface="Poppins"/>
              </a:rPr>
              <a:t>      + Có cái nhìn ban đầu về dữ liệu hai biến (bivariate data).</a:t>
            </a:r>
          </a:p>
          <a:p>
            <a:pPr algn="l">
              <a:lnSpc>
                <a:spcPts val="4814"/>
              </a:lnSpc>
              <a:spcBef>
                <a:spcPct val="0"/>
              </a:spcBef>
            </a:pPr>
            <a:r>
              <a:rPr lang="en-US" sz="3438">
                <a:solidFill>
                  <a:srgbClr val="000000"/>
                </a:solidFill>
                <a:latin typeface="Poppins"/>
                <a:ea typeface="Poppins"/>
                <a:cs typeface="Poppins"/>
                <a:sym typeface="Poppins"/>
              </a:rPr>
              <a:t>      + Phát hiện các cụm điểm (clusters) hoặc giá trị ngoại lai (outliers).</a:t>
            </a:r>
          </a:p>
          <a:p>
            <a:pPr algn="l">
              <a:lnSpc>
                <a:spcPts val="4814"/>
              </a:lnSpc>
              <a:spcBef>
                <a:spcPct val="0"/>
              </a:spcBef>
            </a:pPr>
            <a:r>
              <a:rPr lang="en-US" sz="3438">
                <a:solidFill>
                  <a:srgbClr val="000000"/>
                </a:solidFill>
                <a:latin typeface="Poppins"/>
                <a:ea typeface="Poppins"/>
                <a:cs typeface="Poppins"/>
                <a:sym typeface="Poppins"/>
              </a:rPr>
              <a:t>      + Khám phá khả năng tồn tại mối quan hệ tương quan giữa hai thuộc tính.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52168">
            <a:off x="16366212" y="-1279212"/>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932835">
            <a:off x="-490450" y="9380588"/>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157895" y="8434061"/>
            <a:ext cx="1921682" cy="1804957"/>
            <a:chOff x="0" y="0"/>
            <a:chExt cx="2562243" cy="2406609"/>
          </a:xfrm>
        </p:grpSpPr>
        <p:sp>
          <p:nvSpPr>
            <p:cNvPr id="5" name="Freeform 5"/>
            <p:cNvSpPr/>
            <p:nvPr/>
          </p:nvSpPr>
          <p:spPr>
            <a:xfrm>
              <a:off x="1033251" y="0"/>
              <a:ext cx="1528992" cy="1798814"/>
            </a:xfrm>
            <a:custGeom>
              <a:avLst/>
              <a:gdLst/>
              <a:ahLst/>
              <a:cxnLst/>
              <a:rect l="l" t="t" r="r" b="b"/>
              <a:pathLst>
                <a:path w="1528992" h="1798814">
                  <a:moveTo>
                    <a:pt x="0" y="0"/>
                  </a:moveTo>
                  <a:lnTo>
                    <a:pt x="1528992" y="0"/>
                  </a:lnTo>
                  <a:lnTo>
                    <a:pt x="1528992" y="1798814"/>
                  </a:lnTo>
                  <a:lnTo>
                    <a:pt x="0" y="1798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1191019"/>
              <a:ext cx="1033251" cy="1215590"/>
            </a:xfrm>
            <a:custGeom>
              <a:avLst/>
              <a:gdLst/>
              <a:ahLst/>
              <a:cxnLst/>
              <a:rect l="l" t="t" r="r" b="b"/>
              <a:pathLst>
                <a:path w="1033251" h="1215590">
                  <a:moveTo>
                    <a:pt x="0" y="0"/>
                  </a:moveTo>
                  <a:lnTo>
                    <a:pt x="1033251" y="0"/>
                  </a:lnTo>
                  <a:lnTo>
                    <a:pt x="1033251" y="1215590"/>
                  </a:lnTo>
                  <a:lnTo>
                    <a:pt x="0" y="1215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7854982" y="8655332"/>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48024" y="-805180"/>
            <a:ext cx="11814481" cy="3061372"/>
            <a:chOff x="0" y="0"/>
            <a:chExt cx="15752642" cy="4081830"/>
          </a:xfrm>
        </p:grpSpPr>
        <p:sp>
          <p:nvSpPr>
            <p:cNvPr id="9" name="Freeform 9"/>
            <p:cNvSpPr/>
            <p:nvPr/>
          </p:nvSpPr>
          <p:spPr>
            <a:xfrm rot="5400000">
              <a:off x="10613564"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6769880" y="-1057248"/>
              <a:ext cx="4081830" cy="6196326"/>
            </a:xfrm>
            <a:custGeom>
              <a:avLst/>
              <a:gdLst/>
              <a:ahLst/>
              <a:cxnLst/>
              <a:rect l="l" t="t" r="r" b="b"/>
              <a:pathLst>
                <a:path w="4081830" h="6196326">
                  <a:moveTo>
                    <a:pt x="0" y="0"/>
                  </a:moveTo>
                  <a:lnTo>
                    <a:pt x="4081829" y="0"/>
                  </a:lnTo>
                  <a:lnTo>
                    <a:pt x="4081829"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5400000">
              <a:off x="3278827"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5400000">
              <a:off x="1057248" y="-1057248"/>
              <a:ext cx="4081830" cy="6196326"/>
            </a:xfrm>
            <a:custGeom>
              <a:avLst/>
              <a:gdLst/>
              <a:ahLst/>
              <a:cxnLst/>
              <a:rect l="l" t="t" r="r" b="b"/>
              <a:pathLst>
                <a:path w="4081830" h="6196326">
                  <a:moveTo>
                    <a:pt x="0" y="0"/>
                  </a:moveTo>
                  <a:lnTo>
                    <a:pt x="4081830" y="0"/>
                  </a:lnTo>
                  <a:lnTo>
                    <a:pt x="4081830" y="6196326"/>
                  </a:lnTo>
                  <a:lnTo>
                    <a:pt x="0" y="6196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3" name="Freeform 13"/>
          <p:cNvSpPr/>
          <p:nvPr/>
        </p:nvSpPr>
        <p:spPr>
          <a:xfrm>
            <a:off x="243439" y="8819387"/>
            <a:ext cx="486879" cy="572799"/>
          </a:xfrm>
          <a:custGeom>
            <a:avLst/>
            <a:gdLst/>
            <a:ahLst/>
            <a:cxnLst/>
            <a:rect l="l" t="t" r="r" b="b"/>
            <a:pathLst>
              <a:path w="486879" h="572799">
                <a:moveTo>
                  <a:pt x="0" y="0"/>
                </a:moveTo>
                <a:lnTo>
                  <a:pt x="486879" y="0"/>
                </a:lnTo>
                <a:lnTo>
                  <a:pt x="486879" y="572798"/>
                </a:lnTo>
                <a:lnTo>
                  <a:pt x="0" y="572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43439" y="2456288"/>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028700" y="5415069"/>
            <a:ext cx="4446225" cy="3240263"/>
          </a:xfrm>
          <a:custGeom>
            <a:avLst/>
            <a:gdLst/>
            <a:ahLst/>
            <a:cxnLst/>
            <a:rect l="l" t="t" r="r" b="b"/>
            <a:pathLst>
              <a:path w="4446225" h="3240263">
                <a:moveTo>
                  <a:pt x="0" y="0"/>
                </a:moveTo>
                <a:lnTo>
                  <a:pt x="4446225" y="0"/>
                </a:lnTo>
                <a:lnTo>
                  <a:pt x="4446225" y="3240263"/>
                </a:lnTo>
                <a:lnTo>
                  <a:pt x="0" y="3240263"/>
                </a:lnTo>
                <a:lnTo>
                  <a:pt x="0" y="0"/>
                </a:lnTo>
                <a:close/>
              </a:path>
            </a:pathLst>
          </a:custGeom>
          <a:blipFill>
            <a:blip r:embed="rId8"/>
            <a:stretch>
              <a:fillRect/>
            </a:stretch>
          </a:blipFill>
        </p:spPr>
      </p:sp>
      <p:sp>
        <p:nvSpPr>
          <p:cNvPr id="16" name="Freeform 16"/>
          <p:cNvSpPr/>
          <p:nvPr/>
        </p:nvSpPr>
        <p:spPr>
          <a:xfrm>
            <a:off x="6350831" y="5143500"/>
            <a:ext cx="4531621" cy="3547116"/>
          </a:xfrm>
          <a:custGeom>
            <a:avLst/>
            <a:gdLst/>
            <a:ahLst/>
            <a:cxnLst/>
            <a:rect l="l" t="t" r="r" b="b"/>
            <a:pathLst>
              <a:path w="4531621" h="3547116">
                <a:moveTo>
                  <a:pt x="0" y="0"/>
                </a:moveTo>
                <a:lnTo>
                  <a:pt x="4531622" y="0"/>
                </a:lnTo>
                <a:lnTo>
                  <a:pt x="4531622" y="3547116"/>
                </a:lnTo>
                <a:lnTo>
                  <a:pt x="0" y="3547116"/>
                </a:lnTo>
                <a:lnTo>
                  <a:pt x="0" y="0"/>
                </a:lnTo>
                <a:close/>
              </a:path>
            </a:pathLst>
          </a:custGeom>
          <a:blipFill>
            <a:blip r:embed="rId9"/>
            <a:stretch>
              <a:fillRect/>
            </a:stretch>
          </a:blipFill>
        </p:spPr>
      </p:sp>
      <p:sp>
        <p:nvSpPr>
          <p:cNvPr id="17" name="Freeform 17"/>
          <p:cNvSpPr/>
          <p:nvPr/>
        </p:nvSpPr>
        <p:spPr>
          <a:xfrm>
            <a:off x="12238832" y="5497618"/>
            <a:ext cx="4088016" cy="3075164"/>
          </a:xfrm>
          <a:custGeom>
            <a:avLst/>
            <a:gdLst/>
            <a:ahLst/>
            <a:cxnLst/>
            <a:rect l="l" t="t" r="r" b="b"/>
            <a:pathLst>
              <a:path w="4088016" h="3075164">
                <a:moveTo>
                  <a:pt x="0" y="0"/>
                </a:moveTo>
                <a:lnTo>
                  <a:pt x="4088016" y="0"/>
                </a:lnTo>
                <a:lnTo>
                  <a:pt x="4088016" y="3075164"/>
                </a:lnTo>
                <a:lnTo>
                  <a:pt x="0" y="3075164"/>
                </a:lnTo>
                <a:lnTo>
                  <a:pt x="0" y="0"/>
                </a:lnTo>
                <a:close/>
              </a:path>
            </a:pathLst>
          </a:custGeom>
          <a:blipFill>
            <a:blip r:embed="rId10"/>
            <a:stretch>
              <a:fillRect/>
            </a:stretch>
          </a:blipFill>
        </p:spPr>
      </p:sp>
      <p:sp>
        <p:nvSpPr>
          <p:cNvPr id="18" name="TextBox 18"/>
          <p:cNvSpPr txBox="1"/>
          <p:nvPr/>
        </p:nvSpPr>
        <p:spPr>
          <a:xfrm>
            <a:off x="486879" y="113095"/>
            <a:ext cx="8129763" cy="1732005"/>
          </a:xfrm>
          <a:prstGeom prst="rect">
            <a:avLst/>
          </a:prstGeom>
        </p:spPr>
        <p:txBody>
          <a:bodyPr lIns="0" tIns="0" rIns="0" bIns="0" rtlCol="0" anchor="t">
            <a:spAutoFit/>
          </a:bodyPr>
          <a:lstStyle/>
          <a:p>
            <a:pPr marL="0" lvl="0" indent="0" algn="l">
              <a:lnSpc>
                <a:spcPts val="6910"/>
              </a:lnSpc>
              <a:spcBef>
                <a:spcPct val="0"/>
              </a:spcBef>
            </a:pPr>
            <a:r>
              <a:rPr lang="en-US" sz="4935" b="1" i="1">
                <a:solidFill>
                  <a:srgbClr val="FFFFFF"/>
                </a:solidFill>
                <a:latin typeface="DejaVu Serif Bold Italics"/>
                <a:ea typeface="DejaVu Serif Bold Italics"/>
                <a:cs typeface="DejaVu Serif Bold Italics"/>
                <a:sym typeface="DejaVu Serif Bold Italics"/>
              </a:rPr>
              <a:t>4.3 Scatter plots and data correlation</a:t>
            </a:r>
          </a:p>
        </p:txBody>
      </p:sp>
      <p:sp>
        <p:nvSpPr>
          <p:cNvPr id="19" name="TextBox 19"/>
          <p:cNvSpPr txBox="1"/>
          <p:nvPr/>
        </p:nvSpPr>
        <p:spPr>
          <a:xfrm>
            <a:off x="1028700" y="2382325"/>
            <a:ext cx="9874639" cy="625475"/>
          </a:xfrm>
          <a:prstGeom prst="rect">
            <a:avLst/>
          </a:prstGeom>
        </p:spPr>
        <p:txBody>
          <a:bodyPr lIns="0" tIns="0" rIns="0" bIns="0" rtlCol="0" anchor="t">
            <a:spAutoFit/>
          </a:bodyPr>
          <a:lstStyle/>
          <a:p>
            <a:pPr marL="0" lvl="0" indent="0" algn="l">
              <a:lnSpc>
                <a:spcPts val="4899"/>
              </a:lnSpc>
              <a:spcBef>
                <a:spcPct val="0"/>
              </a:spcBef>
            </a:pPr>
            <a:r>
              <a:rPr lang="en-US" sz="3499" b="1">
                <a:solidFill>
                  <a:srgbClr val="000000"/>
                </a:solidFill>
                <a:latin typeface="Poppins Bold"/>
                <a:ea typeface="Poppins Bold"/>
                <a:cs typeface="Poppins Bold"/>
                <a:sym typeface="Poppins Bold"/>
              </a:rPr>
              <a:t>Tương quan dữ liệu</a:t>
            </a:r>
          </a:p>
        </p:txBody>
      </p:sp>
      <p:sp>
        <p:nvSpPr>
          <p:cNvPr id="20" name="TextBox 20"/>
          <p:cNvSpPr txBox="1"/>
          <p:nvPr/>
        </p:nvSpPr>
        <p:spPr>
          <a:xfrm>
            <a:off x="486879" y="3051313"/>
            <a:ext cx="17398531" cy="24463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Có ba loại tương quan chính:</a:t>
            </a:r>
          </a:p>
          <a:p>
            <a:pPr algn="l">
              <a:lnSpc>
                <a:spcPts val="4814"/>
              </a:lnSpc>
              <a:spcBef>
                <a:spcPct val="0"/>
              </a:spcBef>
            </a:pPr>
            <a:r>
              <a:rPr lang="en-US" sz="3438">
                <a:solidFill>
                  <a:srgbClr val="000000"/>
                </a:solidFill>
                <a:latin typeface="Poppins"/>
                <a:ea typeface="Poppins"/>
                <a:cs typeface="Poppins"/>
                <a:sym typeface="Poppins"/>
              </a:rPr>
              <a:t>  + Tương quan dương (Positive correlation): Khi X tăng thì Y có xu hướng tăng.</a:t>
            </a:r>
          </a:p>
          <a:p>
            <a:pPr algn="l">
              <a:lnSpc>
                <a:spcPts val="4814"/>
              </a:lnSpc>
              <a:spcBef>
                <a:spcPct val="0"/>
              </a:spcBef>
            </a:pPr>
            <a:r>
              <a:rPr lang="en-US" sz="3438">
                <a:solidFill>
                  <a:srgbClr val="000000"/>
                </a:solidFill>
                <a:latin typeface="Poppins"/>
                <a:ea typeface="Poppins"/>
                <a:cs typeface="Poppins"/>
                <a:sym typeface="Poppins"/>
              </a:rPr>
              <a:t>  + Tương quan âm (Negative correlation): Khi X tăng thì Y có xu hướng giảm.</a:t>
            </a:r>
          </a:p>
          <a:p>
            <a:pPr algn="l">
              <a:lnSpc>
                <a:spcPts val="4814"/>
              </a:lnSpc>
              <a:spcBef>
                <a:spcPct val="0"/>
              </a:spcBef>
            </a:pPr>
            <a:r>
              <a:rPr lang="en-US" sz="3438">
                <a:solidFill>
                  <a:srgbClr val="000000"/>
                </a:solidFill>
                <a:latin typeface="Poppins"/>
                <a:ea typeface="Poppins"/>
                <a:cs typeface="Poppins"/>
                <a:sym typeface="Poppins"/>
              </a:rPr>
              <a:t>  + Không tương quan (Null/Uncorrelated): Không có mối quan hệ rõ ràng</a:t>
            </a:r>
          </a:p>
        </p:txBody>
      </p:sp>
      <p:sp>
        <p:nvSpPr>
          <p:cNvPr id="21" name="TextBox 21"/>
          <p:cNvSpPr txBox="1"/>
          <p:nvPr/>
        </p:nvSpPr>
        <p:spPr>
          <a:xfrm>
            <a:off x="1261938" y="8871753"/>
            <a:ext cx="16388418" cy="6175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Tương quan dương</a:t>
            </a:r>
          </a:p>
        </p:txBody>
      </p:sp>
      <p:sp>
        <p:nvSpPr>
          <p:cNvPr id="22" name="TextBox 22"/>
          <p:cNvSpPr txBox="1"/>
          <p:nvPr/>
        </p:nvSpPr>
        <p:spPr>
          <a:xfrm>
            <a:off x="6683907" y="8871753"/>
            <a:ext cx="16388418" cy="6175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Không tương quan</a:t>
            </a:r>
          </a:p>
        </p:txBody>
      </p:sp>
      <p:sp>
        <p:nvSpPr>
          <p:cNvPr id="23" name="TextBox 23"/>
          <p:cNvSpPr txBox="1"/>
          <p:nvPr/>
        </p:nvSpPr>
        <p:spPr>
          <a:xfrm>
            <a:off x="12577553" y="8846481"/>
            <a:ext cx="16388418" cy="617505"/>
          </a:xfrm>
          <a:prstGeom prst="rect">
            <a:avLst/>
          </a:prstGeom>
        </p:spPr>
        <p:txBody>
          <a:bodyPr lIns="0" tIns="0" rIns="0" bIns="0" rtlCol="0" anchor="t">
            <a:spAutoFit/>
          </a:bodyPr>
          <a:lstStyle/>
          <a:p>
            <a:pPr algn="l">
              <a:lnSpc>
                <a:spcPts val="4814"/>
              </a:lnSpc>
              <a:spcBef>
                <a:spcPct val="0"/>
              </a:spcBef>
            </a:pPr>
            <a:r>
              <a:rPr lang="en-US" sz="3438">
                <a:solidFill>
                  <a:srgbClr val="000000"/>
                </a:solidFill>
                <a:latin typeface="Poppins"/>
                <a:ea typeface="Poppins"/>
                <a:cs typeface="Poppins"/>
                <a:sym typeface="Poppins"/>
              </a:rPr>
              <a:t>Tương quan âm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Shape Arch Minimalist Abstract Design"/>
          <p:cNvSpPr/>
          <p:nvPr/>
        </p:nvSpPr>
        <p:spPr>
          <a:xfrm rot="5400000" flipV="1">
            <a:off x="16852643" y="3018398"/>
            <a:ext cx="3132286" cy="4754894"/>
          </a:xfrm>
          <a:custGeom>
            <a:avLst/>
            <a:gdLst/>
            <a:ahLst/>
            <a:cxnLst/>
            <a:rect l="l" t="t" r="r" b="b"/>
            <a:pathLst>
              <a:path w="3132286" h="4754894">
                <a:moveTo>
                  <a:pt x="0" y="4754894"/>
                </a:moveTo>
                <a:lnTo>
                  <a:pt x="3132286" y="4754894"/>
                </a:lnTo>
                <a:lnTo>
                  <a:pt x="3132286" y="0"/>
                </a:lnTo>
                <a:lnTo>
                  <a:pt x="0" y="0"/>
                </a:lnTo>
                <a:lnTo>
                  <a:pt x="0" y="475489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7844" y="1028700"/>
            <a:ext cx="2592788" cy="2790672"/>
          </a:xfrm>
          <a:custGeom>
            <a:avLst/>
            <a:gdLst/>
            <a:ahLst/>
            <a:cxnLst/>
            <a:rect l="l" t="t" r="r" b="b"/>
            <a:pathLst>
              <a:path w="2592788" h="2790672">
                <a:moveTo>
                  <a:pt x="0" y="0"/>
                </a:moveTo>
                <a:lnTo>
                  <a:pt x="2592788" y="0"/>
                </a:lnTo>
                <a:lnTo>
                  <a:pt x="2592788" y="2790672"/>
                </a:lnTo>
                <a:lnTo>
                  <a:pt x="0" y="27906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62093" y="5372290"/>
            <a:ext cx="5123448" cy="5316786"/>
          </a:xfrm>
          <a:custGeom>
            <a:avLst/>
            <a:gdLst/>
            <a:ahLst/>
            <a:cxnLst/>
            <a:rect l="l" t="t" r="r" b="b"/>
            <a:pathLst>
              <a:path w="5123448" h="5316786">
                <a:moveTo>
                  <a:pt x="0" y="0"/>
                </a:moveTo>
                <a:lnTo>
                  <a:pt x="5123448" y="0"/>
                </a:lnTo>
                <a:lnTo>
                  <a:pt x="5123448" y="5316786"/>
                </a:lnTo>
                <a:lnTo>
                  <a:pt x="0" y="5316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000077" y="-832871"/>
            <a:ext cx="10160000" cy="8229600"/>
          </a:xfrm>
          <a:custGeom>
            <a:avLst/>
            <a:gdLst/>
            <a:ahLst/>
            <a:cxnLst/>
            <a:rect l="l" t="t" r="r" b="b"/>
            <a:pathLst>
              <a:path w="10160000" h="8229600">
                <a:moveTo>
                  <a:pt x="0" y="0"/>
                </a:moveTo>
                <a:lnTo>
                  <a:pt x="10160000" y="0"/>
                </a:lnTo>
                <a:lnTo>
                  <a:pt x="10160000" y="8229600"/>
                </a:lnTo>
                <a:lnTo>
                  <a:pt x="0" y="8229600"/>
                </a:lnTo>
                <a:lnTo>
                  <a:pt x="0" y="0"/>
                </a:lnTo>
                <a:close/>
              </a:path>
            </a:pathLst>
          </a:custGeom>
          <a:blipFill>
            <a:blip r:embed="rId8">
              <a:alphaModFix amt="32999"/>
            </a:blip>
            <a:stretch>
              <a:fillRect/>
            </a:stretch>
          </a:blipFill>
        </p:spPr>
      </p:sp>
      <p:sp>
        <p:nvSpPr>
          <p:cNvPr id="6" name="Freeform 6"/>
          <p:cNvSpPr/>
          <p:nvPr/>
        </p:nvSpPr>
        <p:spPr>
          <a:xfrm>
            <a:off x="1163769" y="5618643"/>
            <a:ext cx="3621364" cy="4416298"/>
          </a:xfrm>
          <a:custGeom>
            <a:avLst/>
            <a:gdLst/>
            <a:ahLst/>
            <a:cxnLst/>
            <a:rect l="l" t="t" r="r" b="b"/>
            <a:pathLst>
              <a:path w="3621364" h="4416298">
                <a:moveTo>
                  <a:pt x="0" y="0"/>
                </a:moveTo>
                <a:lnTo>
                  <a:pt x="3621364" y="0"/>
                </a:lnTo>
                <a:lnTo>
                  <a:pt x="3621364" y="4416298"/>
                </a:lnTo>
                <a:lnTo>
                  <a:pt x="0" y="4416298"/>
                </a:lnTo>
                <a:lnTo>
                  <a:pt x="0" y="0"/>
                </a:lnTo>
                <a:close/>
              </a:path>
            </a:pathLst>
          </a:custGeom>
          <a:blipFill>
            <a:blip r:embed="rId9">
              <a:alphaModFix amt="37000"/>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1028700" y="3597910"/>
            <a:ext cx="11769455" cy="2185173"/>
            <a:chOff x="0" y="0"/>
            <a:chExt cx="15692607" cy="2913564"/>
          </a:xfrm>
        </p:grpSpPr>
        <p:sp>
          <p:nvSpPr>
            <p:cNvPr id="8" name="TextBox 8"/>
            <p:cNvSpPr txBox="1"/>
            <p:nvPr/>
          </p:nvSpPr>
          <p:spPr>
            <a:xfrm>
              <a:off x="0" y="2290840"/>
              <a:ext cx="15692607" cy="622723"/>
            </a:xfrm>
            <a:prstGeom prst="rect">
              <a:avLst/>
            </a:prstGeom>
          </p:spPr>
          <p:txBody>
            <a:bodyPr lIns="0" tIns="0" rIns="0" bIns="0" rtlCol="0" anchor="t">
              <a:spAutoFit/>
            </a:bodyPr>
            <a:lstStyle/>
            <a:p>
              <a:pPr marL="0" lvl="0" indent="0" algn="l">
                <a:lnSpc>
                  <a:spcPts val="3919"/>
                </a:lnSpc>
              </a:pPr>
              <a:endParaRPr/>
            </a:p>
          </p:txBody>
        </p:sp>
        <p:sp>
          <p:nvSpPr>
            <p:cNvPr id="9" name="TextBox 9"/>
            <p:cNvSpPr txBox="1"/>
            <p:nvPr/>
          </p:nvSpPr>
          <p:spPr>
            <a:xfrm>
              <a:off x="0" y="0"/>
              <a:ext cx="15692607" cy="1778000"/>
            </a:xfrm>
            <a:prstGeom prst="rect">
              <a:avLst/>
            </a:prstGeom>
          </p:spPr>
          <p:txBody>
            <a:bodyPr lIns="0" tIns="0" rIns="0" bIns="0" rtlCol="0" anchor="t">
              <a:spAutoFit/>
            </a:bodyPr>
            <a:lstStyle/>
            <a:p>
              <a:pPr marL="0" lvl="0" indent="0" algn="l">
                <a:lnSpc>
                  <a:spcPts val="10559"/>
                </a:lnSpc>
              </a:pPr>
              <a:r>
                <a:rPr lang="en-US" sz="8799">
                  <a:solidFill>
                    <a:srgbClr val="004AAD"/>
                  </a:solidFill>
                  <a:latin typeface="Open Sans"/>
                  <a:ea typeface="Open Sans"/>
                  <a:cs typeface="Open Sans"/>
                  <a:sym typeface="Open Sans"/>
                </a:rPr>
                <a:t>Thanks For Listening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55468" y="-159585"/>
            <a:ext cx="7907650" cy="1414421"/>
            <a:chOff x="0" y="0"/>
            <a:chExt cx="10543533" cy="1885895"/>
          </a:xfrm>
        </p:grpSpPr>
        <p:sp>
          <p:nvSpPr>
            <p:cNvPr id="4" name="Freeform 4"/>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Freeform 1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7932835">
            <a:off x="9067351"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9665329" y="6138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1028700" y="1610600"/>
            <a:ext cx="4200267" cy="751291"/>
            <a:chOff x="0" y="0"/>
            <a:chExt cx="5600356" cy="1001721"/>
          </a:xfrm>
        </p:grpSpPr>
        <p:sp>
          <p:nvSpPr>
            <p:cNvPr id="16" name="Freeform 16"/>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1028700" y="4385269"/>
            <a:ext cx="4200267" cy="751291"/>
            <a:chOff x="0" y="0"/>
            <a:chExt cx="5600356" cy="1001721"/>
          </a:xfrm>
        </p:grpSpPr>
        <p:sp>
          <p:nvSpPr>
            <p:cNvPr id="25" name="Freeform 25"/>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3" name="Group 33"/>
          <p:cNvGrpSpPr/>
          <p:nvPr/>
        </p:nvGrpSpPr>
        <p:grpSpPr>
          <a:xfrm>
            <a:off x="16670564" y="8536983"/>
            <a:ext cx="1177472" cy="1105950"/>
            <a:chOff x="0" y="0"/>
            <a:chExt cx="1569962" cy="1474600"/>
          </a:xfrm>
        </p:grpSpPr>
        <p:sp>
          <p:nvSpPr>
            <p:cNvPr id="34" name="Freeform 34"/>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36" name="Freeform 36"/>
          <p:cNvSpPr/>
          <p:nvPr/>
        </p:nvSpPr>
        <p:spPr>
          <a:xfrm rot="5400000" flipH="1" flipV="1">
            <a:off x="18344825" y="2202970"/>
            <a:ext cx="3132286" cy="4754894"/>
          </a:xfrm>
          <a:custGeom>
            <a:avLst/>
            <a:gdLst/>
            <a:ahLst/>
            <a:cxnLst/>
            <a:rect l="l" t="t" r="r" b="b"/>
            <a:pathLst>
              <a:path w="3132286" h="4754894">
                <a:moveTo>
                  <a:pt x="3132286" y="4754894"/>
                </a:moveTo>
                <a:lnTo>
                  <a:pt x="0" y="4754894"/>
                </a:lnTo>
                <a:lnTo>
                  <a:pt x="0" y="0"/>
                </a:lnTo>
                <a:lnTo>
                  <a:pt x="3132286" y="0"/>
                </a:lnTo>
                <a:lnTo>
                  <a:pt x="3132286" y="475489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7" name="Group 37"/>
          <p:cNvGrpSpPr/>
          <p:nvPr/>
        </p:nvGrpSpPr>
        <p:grpSpPr>
          <a:xfrm>
            <a:off x="11209392" y="4383842"/>
            <a:ext cx="4200267" cy="751291"/>
            <a:chOff x="0" y="0"/>
            <a:chExt cx="5600356" cy="1001721"/>
          </a:xfrm>
        </p:grpSpPr>
        <p:sp>
          <p:nvSpPr>
            <p:cNvPr id="38" name="Freeform 38"/>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9" name="Freeform 39"/>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Freeform 45"/>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46" name="Freeform 46"/>
          <p:cNvSpPr/>
          <p:nvPr/>
        </p:nvSpPr>
        <p:spPr>
          <a:xfrm>
            <a:off x="11209392" y="5596464"/>
            <a:ext cx="5419096" cy="1100193"/>
          </a:xfrm>
          <a:custGeom>
            <a:avLst/>
            <a:gdLst/>
            <a:ahLst/>
            <a:cxnLst/>
            <a:rect l="l" t="t" r="r" b="b"/>
            <a:pathLst>
              <a:path w="5419096" h="1100193">
                <a:moveTo>
                  <a:pt x="0" y="0"/>
                </a:moveTo>
                <a:lnTo>
                  <a:pt x="5419096" y="0"/>
                </a:lnTo>
                <a:lnTo>
                  <a:pt x="5419096" y="1100193"/>
                </a:lnTo>
                <a:lnTo>
                  <a:pt x="0" y="1100193"/>
                </a:lnTo>
                <a:lnTo>
                  <a:pt x="0" y="0"/>
                </a:lnTo>
                <a:close/>
              </a:path>
            </a:pathLst>
          </a:custGeom>
          <a:blipFill>
            <a:blip r:embed="rId8"/>
            <a:stretch>
              <a:fillRect t="-5050" b="-5050"/>
            </a:stretch>
          </a:blipFill>
        </p:spPr>
      </p:sp>
      <p:sp>
        <p:nvSpPr>
          <p:cNvPr id="47" name="TextBox 47"/>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1.2 MEDIAN</a:t>
            </a:r>
          </a:p>
        </p:txBody>
      </p:sp>
      <p:sp>
        <p:nvSpPr>
          <p:cNvPr id="48" name="TextBox 48"/>
          <p:cNvSpPr txBox="1"/>
          <p:nvPr/>
        </p:nvSpPr>
        <p:spPr>
          <a:xfrm>
            <a:off x="1710625" y="1734710"/>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KHÁI NIỆM</a:t>
            </a:r>
          </a:p>
        </p:txBody>
      </p:sp>
      <p:sp>
        <p:nvSpPr>
          <p:cNvPr id="49" name="TextBox 49"/>
          <p:cNvSpPr txBox="1"/>
          <p:nvPr/>
        </p:nvSpPr>
        <p:spPr>
          <a:xfrm>
            <a:off x="1028700" y="2531704"/>
            <a:ext cx="12935303" cy="12630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344FCC"/>
                </a:solidFill>
                <a:latin typeface="Poppins Bold"/>
                <a:ea typeface="Poppins Bold"/>
                <a:cs typeface="Poppins Bold"/>
                <a:sym typeface="Poppins Bold"/>
              </a:rPr>
              <a:t>Median</a:t>
            </a:r>
            <a:r>
              <a:rPr lang="en-US" sz="2400">
                <a:solidFill>
                  <a:srgbClr val="344FCC"/>
                </a:solidFill>
                <a:latin typeface="Poppins"/>
                <a:ea typeface="Poppins"/>
                <a:cs typeface="Poppins"/>
                <a:sym typeface="Poppins"/>
              </a:rPr>
              <a:t> là giá trị trung tâm chính giữa của 1 tập dữ liệu</a:t>
            </a:r>
          </a:p>
          <a:p>
            <a:pPr marL="518160" lvl="1" indent="-259080" algn="l">
              <a:lnSpc>
                <a:spcPts val="3359"/>
              </a:lnSpc>
              <a:buFont typeface="Arial"/>
              <a:buChar char="•"/>
            </a:pPr>
            <a:r>
              <a:rPr lang="en-US" sz="2400">
                <a:solidFill>
                  <a:srgbClr val="344FCC"/>
                </a:solidFill>
                <a:latin typeface="Poppins"/>
                <a:ea typeface="Poppins"/>
                <a:cs typeface="Poppins"/>
                <a:sym typeface="Poppins"/>
              </a:rPr>
              <a:t>Nếu số phần tử(N) là lẻ thì Median là phần tử chính giữa.</a:t>
            </a:r>
          </a:p>
          <a:p>
            <a:pPr marL="518160" lvl="1" indent="-259080" algn="l">
              <a:lnSpc>
                <a:spcPts val="3359"/>
              </a:lnSpc>
              <a:buFont typeface="Arial"/>
              <a:buChar char="•"/>
            </a:pPr>
            <a:r>
              <a:rPr lang="en-US" sz="2400">
                <a:solidFill>
                  <a:srgbClr val="344FCC"/>
                </a:solidFill>
                <a:latin typeface="Poppins"/>
                <a:ea typeface="Poppins"/>
                <a:cs typeface="Poppins"/>
                <a:sym typeface="Poppins"/>
              </a:rPr>
              <a:t>Nếu số phần tử(N) là chẵn thì Median là Mean của 2 phần tử nằm chính giữa.</a:t>
            </a:r>
          </a:p>
        </p:txBody>
      </p:sp>
      <p:sp>
        <p:nvSpPr>
          <p:cNvPr id="50" name="TextBox 50"/>
          <p:cNvSpPr txBox="1"/>
          <p:nvPr/>
        </p:nvSpPr>
        <p:spPr>
          <a:xfrm>
            <a:off x="1617012" y="4513742"/>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VÍ DỤ</a:t>
            </a:r>
          </a:p>
        </p:txBody>
      </p:sp>
      <p:sp>
        <p:nvSpPr>
          <p:cNvPr id="51" name="TextBox 51"/>
          <p:cNvSpPr txBox="1"/>
          <p:nvPr/>
        </p:nvSpPr>
        <p:spPr>
          <a:xfrm>
            <a:off x="1028700" y="5431835"/>
            <a:ext cx="10180692" cy="2286523"/>
          </a:xfrm>
          <a:prstGeom prst="rect">
            <a:avLst/>
          </a:prstGeom>
        </p:spPr>
        <p:txBody>
          <a:bodyPr lIns="0" tIns="0" rIns="0" bIns="0" rtlCol="0" anchor="t">
            <a:spAutoFit/>
          </a:bodyPr>
          <a:lstStyle/>
          <a:p>
            <a:pPr marL="562288" lvl="1" indent="-281144" algn="l">
              <a:lnSpc>
                <a:spcPts val="3646"/>
              </a:lnSpc>
              <a:buFont typeface="Arial"/>
              <a:buChar char="•"/>
            </a:pPr>
            <a:r>
              <a:rPr lang="en-US" sz="2604" b="1">
                <a:solidFill>
                  <a:srgbClr val="344FCC"/>
                </a:solidFill>
                <a:latin typeface="Poppins Bold"/>
                <a:ea typeface="Poppins Bold"/>
                <a:cs typeface="Poppins Bold"/>
                <a:sym typeface="Poppins Bold"/>
              </a:rPr>
              <a:t>VD1:</a:t>
            </a:r>
            <a:r>
              <a:rPr lang="en-US" sz="2604">
                <a:solidFill>
                  <a:srgbClr val="344FCC"/>
                </a:solidFill>
                <a:latin typeface="Poppins"/>
                <a:ea typeface="Poppins"/>
                <a:cs typeface="Poppins"/>
                <a:sym typeface="Poppins"/>
              </a:rPr>
              <a:t> Giả sử ta có các giá trị mức lương: 30, 36, 47, 50, 52, 52, 56, 60, 63, 70, 70, 110.</a:t>
            </a:r>
          </a:p>
          <a:p>
            <a:pPr marL="1124576" lvl="2" indent="-374859" algn="l">
              <a:lnSpc>
                <a:spcPts val="3646"/>
              </a:lnSpc>
              <a:buFont typeface="Arial"/>
              <a:buChar char="⚬"/>
            </a:pPr>
            <a:r>
              <a:rPr lang="en-US" sz="2604">
                <a:solidFill>
                  <a:srgbClr val="344FCC"/>
                </a:solidFill>
                <a:latin typeface="Poppins"/>
                <a:ea typeface="Poppins"/>
                <a:cs typeface="Poppins"/>
                <a:sym typeface="Poppins"/>
              </a:rPr>
              <a:t>N chẵn nên Median sẽ là Mean của phần tử thứ 6 và thứ 7 là 54</a:t>
            </a:r>
          </a:p>
          <a:p>
            <a:pPr algn="l">
              <a:lnSpc>
                <a:spcPts val="3646"/>
              </a:lnSpc>
            </a:pPr>
            <a:endParaRPr lang="en-US" sz="2604">
              <a:solidFill>
                <a:srgbClr val="344FCC"/>
              </a:solidFill>
              <a:latin typeface="Poppins"/>
              <a:ea typeface="Poppins"/>
              <a:cs typeface="Poppins"/>
              <a:sym typeface="Poppins"/>
            </a:endParaRPr>
          </a:p>
        </p:txBody>
      </p:sp>
      <p:sp>
        <p:nvSpPr>
          <p:cNvPr id="52" name="TextBox 52"/>
          <p:cNvSpPr txBox="1"/>
          <p:nvPr/>
        </p:nvSpPr>
        <p:spPr>
          <a:xfrm>
            <a:off x="11797703" y="4512315"/>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CÔNG THỨC</a:t>
            </a:r>
          </a:p>
        </p:txBody>
      </p:sp>
      <p:sp>
        <p:nvSpPr>
          <p:cNvPr id="53" name="TextBox 53"/>
          <p:cNvSpPr txBox="1"/>
          <p:nvPr/>
        </p:nvSpPr>
        <p:spPr>
          <a:xfrm>
            <a:off x="1028700" y="7298735"/>
            <a:ext cx="10180692" cy="1372123"/>
          </a:xfrm>
          <a:prstGeom prst="rect">
            <a:avLst/>
          </a:prstGeom>
        </p:spPr>
        <p:txBody>
          <a:bodyPr lIns="0" tIns="0" rIns="0" bIns="0" rtlCol="0" anchor="t">
            <a:spAutoFit/>
          </a:bodyPr>
          <a:lstStyle/>
          <a:p>
            <a:pPr marL="562288" lvl="1" indent="-281144" algn="l">
              <a:lnSpc>
                <a:spcPts val="3646"/>
              </a:lnSpc>
              <a:buFont typeface="Arial"/>
              <a:buChar char="•"/>
            </a:pPr>
            <a:r>
              <a:rPr lang="en-US" sz="2604" b="1">
                <a:solidFill>
                  <a:srgbClr val="344FCC"/>
                </a:solidFill>
                <a:latin typeface="Poppins Bold"/>
                <a:ea typeface="Poppins Bold"/>
                <a:cs typeface="Poppins Bold"/>
                <a:sym typeface="Poppins Bold"/>
              </a:rPr>
              <a:t>VD2: </a:t>
            </a:r>
            <a:r>
              <a:rPr lang="en-US" sz="2604">
                <a:solidFill>
                  <a:srgbClr val="344FCC"/>
                </a:solidFill>
                <a:latin typeface="Poppins"/>
                <a:ea typeface="Poppins"/>
                <a:cs typeface="Poppins"/>
                <a:sym typeface="Poppins"/>
              </a:rPr>
              <a:t>Nhân viên có thể được phân nhóm theo mức lương hằng năm trong các khoảng như $10,001–20,000$, $20,001–50,000$,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755468" y="-159585"/>
            <a:ext cx="7907650" cy="1414421"/>
            <a:chOff x="0" y="0"/>
            <a:chExt cx="10543533" cy="1885895"/>
          </a:xfrm>
        </p:grpSpPr>
        <p:sp>
          <p:nvSpPr>
            <p:cNvPr id="4" name="Freeform 4"/>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2" name="Freeform 1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7932835">
            <a:off x="9701574"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9562752" y="555277"/>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1496420" y="1441113"/>
            <a:ext cx="4200267" cy="751291"/>
            <a:chOff x="0" y="0"/>
            <a:chExt cx="5600356" cy="1001721"/>
          </a:xfrm>
        </p:grpSpPr>
        <p:sp>
          <p:nvSpPr>
            <p:cNvPr id="16" name="Freeform 16"/>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4" name="Group 24"/>
          <p:cNvGrpSpPr/>
          <p:nvPr/>
        </p:nvGrpSpPr>
        <p:grpSpPr>
          <a:xfrm>
            <a:off x="16670564" y="8536983"/>
            <a:ext cx="1177472" cy="1105950"/>
            <a:chOff x="0" y="0"/>
            <a:chExt cx="1569962" cy="1474600"/>
          </a:xfrm>
        </p:grpSpPr>
        <p:sp>
          <p:nvSpPr>
            <p:cNvPr id="25" name="Freeform 25"/>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Freeform 26"/>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7" name="Freeform 27"/>
          <p:cNvSpPr/>
          <p:nvPr/>
        </p:nvSpPr>
        <p:spPr>
          <a:xfrm rot="5400000" flipH="1" flipV="1">
            <a:off x="18344825" y="2202970"/>
            <a:ext cx="3132286" cy="4754894"/>
          </a:xfrm>
          <a:custGeom>
            <a:avLst/>
            <a:gdLst/>
            <a:ahLst/>
            <a:cxnLst/>
            <a:rect l="l" t="t" r="r" b="b"/>
            <a:pathLst>
              <a:path w="3132286" h="4754894">
                <a:moveTo>
                  <a:pt x="3132286" y="4754894"/>
                </a:moveTo>
                <a:lnTo>
                  <a:pt x="0" y="4754894"/>
                </a:lnTo>
                <a:lnTo>
                  <a:pt x="0" y="0"/>
                </a:lnTo>
                <a:lnTo>
                  <a:pt x="3132286" y="0"/>
                </a:lnTo>
                <a:lnTo>
                  <a:pt x="3132286" y="475489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13287485" y="1815331"/>
            <a:ext cx="2395211" cy="2331622"/>
          </a:xfrm>
          <a:custGeom>
            <a:avLst/>
            <a:gdLst/>
            <a:ahLst/>
            <a:cxnLst/>
            <a:rect l="l" t="t" r="r" b="b"/>
            <a:pathLst>
              <a:path w="2395211" h="2331622">
                <a:moveTo>
                  <a:pt x="0" y="0"/>
                </a:moveTo>
                <a:lnTo>
                  <a:pt x="2395211" y="0"/>
                </a:lnTo>
                <a:lnTo>
                  <a:pt x="2395211" y="2331621"/>
                </a:lnTo>
                <a:lnTo>
                  <a:pt x="0" y="2331621"/>
                </a:lnTo>
                <a:lnTo>
                  <a:pt x="0" y="0"/>
                </a:lnTo>
                <a:close/>
              </a:path>
            </a:pathLst>
          </a:custGeom>
          <a:blipFill>
            <a:blip r:embed="rId9"/>
            <a:stretch>
              <a:fillRect/>
            </a:stretch>
          </a:blipFill>
        </p:spPr>
      </p:sp>
      <p:sp>
        <p:nvSpPr>
          <p:cNvPr id="29" name="Freeform 29"/>
          <p:cNvSpPr/>
          <p:nvPr/>
        </p:nvSpPr>
        <p:spPr>
          <a:xfrm>
            <a:off x="1516226" y="4146952"/>
            <a:ext cx="4718682" cy="2342842"/>
          </a:xfrm>
          <a:custGeom>
            <a:avLst/>
            <a:gdLst/>
            <a:ahLst/>
            <a:cxnLst/>
            <a:rect l="l" t="t" r="r" b="b"/>
            <a:pathLst>
              <a:path w="4718682" h="2342842">
                <a:moveTo>
                  <a:pt x="0" y="0"/>
                </a:moveTo>
                <a:lnTo>
                  <a:pt x="4718683" y="0"/>
                </a:lnTo>
                <a:lnTo>
                  <a:pt x="4718683" y="2342843"/>
                </a:lnTo>
                <a:lnTo>
                  <a:pt x="0" y="2342843"/>
                </a:lnTo>
                <a:lnTo>
                  <a:pt x="0" y="0"/>
                </a:lnTo>
                <a:close/>
              </a:path>
            </a:pathLst>
          </a:custGeom>
          <a:blipFill>
            <a:blip r:embed="rId10"/>
            <a:stretch>
              <a:fillRect/>
            </a:stretch>
          </a:blipFill>
        </p:spPr>
      </p:sp>
      <p:sp>
        <p:nvSpPr>
          <p:cNvPr id="30" name="Freeform 30"/>
          <p:cNvSpPr/>
          <p:nvPr/>
        </p:nvSpPr>
        <p:spPr>
          <a:xfrm>
            <a:off x="6622928" y="4164028"/>
            <a:ext cx="3952726" cy="305230"/>
          </a:xfrm>
          <a:custGeom>
            <a:avLst/>
            <a:gdLst/>
            <a:ahLst/>
            <a:cxnLst/>
            <a:rect l="l" t="t" r="r" b="b"/>
            <a:pathLst>
              <a:path w="3952726" h="305230">
                <a:moveTo>
                  <a:pt x="0" y="0"/>
                </a:moveTo>
                <a:lnTo>
                  <a:pt x="3952726" y="0"/>
                </a:lnTo>
                <a:lnTo>
                  <a:pt x="3952726" y="305230"/>
                </a:lnTo>
                <a:lnTo>
                  <a:pt x="0" y="305230"/>
                </a:lnTo>
                <a:lnTo>
                  <a:pt x="0" y="0"/>
                </a:lnTo>
                <a:close/>
              </a:path>
            </a:pathLst>
          </a:custGeom>
          <a:blipFill>
            <a:blip r:embed="rId11"/>
            <a:stretch>
              <a:fillRect/>
            </a:stretch>
          </a:blipFill>
        </p:spPr>
      </p:sp>
      <p:sp>
        <p:nvSpPr>
          <p:cNvPr id="31" name="Freeform 31"/>
          <p:cNvSpPr/>
          <p:nvPr/>
        </p:nvSpPr>
        <p:spPr>
          <a:xfrm>
            <a:off x="6622928" y="4628854"/>
            <a:ext cx="10910593" cy="367953"/>
          </a:xfrm>
          <a:custGeom>
            <a:avLst/>
            <a:gdLst/>
            <a:ahLst/>
            <a:cxnLst/>
            <a:rect l="l" t="t" r="r" b="b"/>
            <a:pathLst>
              <a:path w="10910593" h="367953">
                <a:moveTo>
                  <a:pt x="0" y="0"/>
                </a:moveTo>
                <a:lnTo>
                  <a:pt x="10910594" y="0"/>
                </a:lnTo>
                <a:lnTo>
                  <a:pt x="10910594" y="367953"/>
                </a:lnTo>
                <a:lnTo>
                  <a:pt x="0" y="367953"/>
                </a:lnTo>
                <a:lnTo>
                  <a:pt x="0" y="0"/>
                </a:lnTo>
                <a:close/>
              </a:path>
            </a:pathLst>
          </a:custGeom>
          <a:blipFill>
            <a:blip r:embed="rId12"/>
            <a:stretch>
              <a:fillRect/>
            </a:stretch>
          </a:blipFill>
        </p:spPr>
      </p:sp>
      <p:sp>
        <p:nvSpPr>
          <p:cNvPr id="32" name="Freeform 32"/>
          <p:cNvSpPr/>
          <p:nvPr/>
        </p:nvSpPr>
        <p:spPr>
          <a:xfrm>
            <a:off x="6622928" y="5311132"/>
            <a:ext cx="2908257" cy="1326165"/>
          </a:xfrm>
          <a:custGeom>
            <a:avLst/>
            <a:gdLst/>
            <a:ahLst/>
            <a:cxnLst/>
            <a:rect l="l" t="t" r="r" b="b"/>
            <a:pathLst>
              <a:path w="2908257" h="1326165">
                <a:moveTo>
                  <a:pt x="0" y="0"/>
                </a:moveTo>
                <a:lnTo>
                  <a:pt x="2908257" y="0"/>
                </a:lnTo>
                <a:lnTo>
                  <a:pt x="2908257" y="1326165"/>
                </a:lnTo>
                <a:lnTo>
                  <a:pt x="0" y="1326165"/>
                </a:lnTo>
                <a:lnTo>
                  <a:pt x="0" y="0"/>
                </a:lnTo>
                <a:close/>
              </a:path>
            </a:pathLst>
          </a:custGeom>
          <a:blipFill>
            <a:blip r:embed="rId13"/>
            <a:stretch>
              <a:fillRect/>
            </a:stretch>
          </a:blipFill>
        </p:spPr>
      </p:sp>
      <p:sp>
        <p:nvSpPr>
          <p:cNvPr id="33" name="Freeform 33"/>
          <p:cNvSpPr/>
          <p:nvPr/>
        </p:nvSpPr>
        <p:spPr>
          <a:xfrm>
            <a:off x="9797483" y="5270247"/>
            <a:ext cx="3614533" cy="477391"/>
          </a:xfrm>
          <a:custGeom>
            <a:avLst/>
            <a:gdLst/>
            <a:ahLst/>
            <a:cxnLst/>
            <a:rect l="l" t="t" r="r" b="b"/>
            <a:pathLst>
              <a:path w="3614533" h="477391">
                <a:moveTo>
                  <a:pt x="0" y="0"/>
                </a:moveTo>
                <a:lnTo>
                  <a:pt x="3614533" y="0"/>
                </a:lnTo>
                <a:lnTo>
                  <a:pt x="3614533" y="477391"/>
                </a:lnTo>
                <a:lnTo>
                  <a:pt x="0" y="477391"/>
                </a:lnTo>
                <a:lnTo>
                  <a:pt x="0" y="0"/>
                </a:lnTo>
                <a:close/>
              </a:path>
            </a:pathLst>
          </a:custGeom>
          <a:blipFill>
            <a:blip r:embed="rId14"/>
            <a:stretch>
              <a:fillRect/>
            </a:stretch>
          </a:blipFill>
        </p:spPr>
      </p:sp>
      <p:sp>
        <p:nvSpPr>
          <p:cNvPr id="34" name="Freeform 34"/>
          <p:cNvSpPr/>
          <p:nvPr/>
        </p:nvSpPr>
        <p:spPr>
          <a:xfrm>
            <a:off x="13576074" y="5508943"/>
            <a:ext cx="4271962" cy="492919"/>
          </a:xfrm>
          <a:custGeom>
            <a:avLst/>
            <a:gdLst/>
            <a:ahLst/>
            <a:cxnLst/>
            <a:rect l="l" t="t" r="r" b="b"/>
            <a:pathLst>
              <a:path w="4271962" h="492919">
                <a:moveTo>
                  <a:pt x="0" y="0"/>
                </a:moveTo>
                <a:lnTo>
                  <a:pt x="4271962" y="0"/>
                </a:lnTo>
                <a:lnTo>
                  <a:pt x="4271962" y="492918"/>
                </a:lnTo>
                <a:lnTo>
                  <a:pt x="0" y="492918"/>
                </a:lnTo>
                <a:lnTo>
                  <a:pt x="0" y="0"/>
                </a:lnTo>
                <a:close/>
              </a:path>
            </a:pathLst>
          </a:custGeom>
          <a:blipFill>
            <a:blip r:embed="rId15"/>
            <a:stretch>
              <a:fillRect/>
            </a:stretch>
          </a:blipFill>
        </p:spPr>
      </p:sp>
      <p:sp>
        <p:nvSpPr>
          <p:cNvPr id="35" name="Freeform 35"/>
          <p:cNvSpPr/>
          <p:nvPr/>
        </p:nvSpPr>
        <p:spPr>
          <a:xfrm>
            <a:off x="2170937" y="7151647"/>
            <a:ext cx="14988784" cy="1642083"/>
          </a:xfrm>
          <a:custGeom>
            <a:avLst/>
            <a:gdLst/>
            <a:ahLst/>
            <a:cxnLst/>
            <a:rect l="l" t="t" r="r" b="b"/>
            <a:pathLst>
              <a:path w="14988784" h="1642083">
                <a:moveTo>
                  <a:pt x="0" y="0"/>
                </a:moveTo>
                <a:lnTo>
                  <a:pt x="14988784" y="0"/>
                </a:lnTo>
                <a:lnTo>
                  <a:pt x="14988784" y="1642083"/>
                </a:lnTo>
                <a:lnTo>
                  <a:pt x="0" y="1642083"/>
                </a:lnTo>
                <a:lnTo>
                  <a:pt x="0" y="0"/>
                </a:lnTo>
                <a:close/>
              </a:path>
            </a:pathLst>
          </a:custGeom>
          <a:blipFill>
            <a:blip r:embed="rId16"/>
            <a:stretch>
              <a:fillRect/>
            </a:stretch>
          </a:blipFill>
        </p:spPr>
      </p:sp>
      <p:sp>
        <p:nvSpPr>
          <p:cNvPr id="36" name="Freeform 36"/>
          <p:cNvSpPr/>
          <p:nvPr/>
        </p:nvSpPr>
        <p:spPr>
          <a:xfrm>
            <a:off x="9908768" y="5853845"/>
            <a:ext cx="2860989" cy="525488"/>
          </a:xfrm>
          <a:custGeom>
            <a:avLst/>
            <a:gdLst/>
            <a:ahLst/>
            <a:cxnLst/>
            <a:rect l="l" t="t" r="r" b="b"/>
            <a:pathLst>
              <a:path w="2860989" h="525488">
                <a:moveTo>
                  <a:pt x="0" y="0"/>
                </a:moveTo>
                <a:lnTo>
                  <a:pt x="2860989" y="0"/>
                </a:lnTo>
                <a:lnTo>
                  <a:pt x="2860989" y="525488"/>
                </a:lnTo>
                <a:lnTo>
                  <a:pt x="0" y="525488"/>
                </a:lnTo>
                <a:lnTo>
                  <a:pt x="0" y="0"/>
                </a:lnTo>
                <a:close/>
              </a:path>
            </a:pathLst>
          </a:custGeom>
          <a:blipFill>
            <a:blip r:embed="rId17"/>
            <a:stretch>
              <a:fillRect/>
            </a:stretch>
          </a:blipFill>
        </p:spPr>
      </p:sp>
      <p:sp>
        <p:nvSpPr>
          <p:cNvPr id="37" name="TextBox 37"/>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1.2 MEDIAN</a:t>
            </a:r>
          </a:p>
        </p:txBody>
      </p:sp>
      <p:sp>
        <p:nvSpPr>
          <p:cNvPr id="38" name="TextBox 38"/>
          <p:cNvSpPr txBox="1"/>
          <p:nvPr/>
        </p:nvSpPr>
        <p:spPr>
          <a:xfrm>
            <a:off x="2084732" y="1569586"/>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VÍ DỤ</a:t>
            </a:r>
          </a:p>
        </p:txBody>
      </p:sp>
      <p:sp>
        <p:nvSpPr>
          <p:cNvPr id="39" name="TextBox 39"/>
          <p:cNvSpPr txBox="1"/>
          <p:nvPr/>
        </p:nvSpPr>
        <p:spPr>
          <a:xfrm>
            <a:off x="1496420" y="2487679"/>
            <a:ext cx="10852712" cy="1829323"/>
          </a:xfrm>
          <a:prstGeom prst="rect">
            <a:avLst/>
          </a:prstGeom>
        </p:spPr>
        <p:txBody>
          <a:bodyPr lIns="0" tIns="0" rIns="0" bIns="0" rtlCol="0" anchor="t">
            <a:spAutoFit/>
          </a:bodyPr>
          <a:lstStyle/>
          <a:p>
            <a:pPr marL="562288" lvl="1" indent="-281144" algn="l">
              <a:lnSpc>
                <a:spcPts val="3646"/>
              </a:lnSpc>
              <a:buFont typeface="Arial"/>
              <a:buChar char="•"/>
            </a:pPr>
            <a:r>
              <a:rPr lang="en-US" sz="2604" b="1">
                <a:solidFill>
                  <a:srgbClr val="344FCC"/>
                </a:solidFill>
                <a:latin typeface="Poppins Bold"/>
                <a:ea typeface="Poppins Bold"/>
                <a:cs typeface="Poppins Bold"/>
                <a:sym typeface="Poppins Bold"/>
              </a:rPr>
              <a:t>VD3:</a:t>
            </a:r>
            <a:r>
              <a:rPr lang="en-US" sz="2604">
                <a:solidFill>
                  <a:srgbClr val="344FCC"/>
                </a:solidFill>
                <a:latin typeface="Poppins"/>
                <a:ea typeface="Poppins"/>
                <a:cs typeface="Poppins"/>
                <a:sym typeface="Poppins"/>
              </a:rPr>
              <a:t> Tính giá trị trung vị xấp xỉ cho tập dự liệu biết các khoảng và tần suất tương ứng của các giá trị của một tập dữ liệu được cho ở bảng sau:</a:t>
            </a:r>
          </a:p>
          <a:p>
            <a:pPr algn="l">
              <a:lnSpc>
                <a:spcPts val="3646"/>
              </a:lnSpc>
            </a:pPr>
            <a:endParaRPr lang="en-US" sz="2604">
              <a:solidFill>
                <a:srgbClr val="344FCC"/>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44825" y="2879293"/>
            <a:ext cx="3132286" cy="4754894"/>
          </a:xfrm>
          <a:custGeom>
            <a:avLst/>
            <a:gdLst/>
            <a:ahLst/>
            <a:cxnLst/>
            <a:rect l="l" t="t" r="r" b="b"/>
            <a:pathLst>
              <a:path w="3132286" h="4754894">
                <a:moveTo>
                  <a:pt x="3132286" y="4754893"/>
                </a:moveTo>
                <a:lnTo>
                  <a:pt x="0" y="4754893"/>
                </a:lnTo>
                <a:lnTo>
                  <a:pt x="0" y="0"/>
                </a:lnTo>
                <a:lnTo>
                  <a:pt x="3132286" y="0"/>
                </a:lnTo>
                <a:lnTo>
                  <a:pt x="3132286" y="475489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061036" y="1709108"/>
            <a:ext cx="3830722" cy="685192"/>
            <a:chOff x="0" y="0"/>
            <a:chExt cx="5107630" cy="913589"/>
          </a:xfrm>
        </p:grpSpPr>
        <p:sp>
          <p:nvSpPr>
            <p:cNvPr id="5" name="Freeform 5"/>
            <p:cNvSpPr/>
            <p:nvPr/>
          </p:nvSpPr>
          <p:spPr>
            <a:xfrm rot="5400000">
              <a:off x="3957410"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309712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231576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181853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2375511"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1515224"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3386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236632"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a:off x="-755468" y="-159585"/>
            <a:ext cx="7907650" cy="1414421"/>
            <a:chOff x="0" y="0"/>
            <a:chExt cx="10543533" cy="1885895"/>
          </a:xfrm>
        </p:grpSpPr>
        <p:sp>
          <p:nvSpPr>
            <p:cNvPr id="14" name="Freeform 14"/>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2" name="Freeform 2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7932835">
            <a:off x="1158782" y="8965234"/>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16832829" y="8895835"/>
            <a:ext cx="1177472" cy="1105950"/>
            <a:chOff x="0" y="0"/>
            <a:chExt cx="1569962" cy="1474600"/>
          </a:xfrm>
        </p:grpSpPr>
        <p:sp>
          <p:nvSpPr>
            <p:cNvPr id="25" name="Freeform 25"/>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9665329" y="6138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AutoShape 28"/>
          <p:cNvSpPr/>
          <p:nvPr/>
        </p:nvSpPr>
        <p:spPr>
          <a:xfrm>
            <a:off x="10425000" y="2191933"/>
            <a:ext cx="0" cy="1945074"/>
          </a:xfrm>
          <a:prstGeom prst="line">
            <a:avLst/>
          </a:prstGeom>
          <a:ln w="38100" cap="flat">
            <a:solidFill>
              <a:srgbClr val="344FCC"/>
            </a:solidFill>
            <a:prstDash val="solid"/>
            <a:headEnd type="none" w="sm" len="sm"/>
            <a:tailEnd type="none" w="sm" len="sm"/>
          </a:ln>
        </p:spPr>
      </p:sp>
      <p:grpSp>
        <p:nvGrpSpPr>
          <p:cNvPr id="29" name="Group 29"/>
          <p:cNvGrpSpPr/>
          <p:nvPr/>
        </p:nvGrpSpPr>
        <p:grpSpPr>
          <a:xfrm>
            <a:off x="2516432" y="1643009"/>
            <a:ext cx="4200267" cy="751291"/>
            <a:chOff x="0" y="0"/>
            <a:chExt cx="5600356" cy="1001721"/>
          </a:xfrm>
        </p:grpSpPr>
        <p:sp>
          <p:nvSpPr>
            <p:cNvPr id="30" name="Freeform 30"/>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8" name="Group 38"/>
          <p:cNvGrpSpPr/>
          <p:nvPr/>
        </p:nvGrpSpPr>
        <p:grpSpPr>
          <a:xfrm>
            <a:off x="2516432" y="4881094"/>
            <a:ext cx="4903181" cy="877020"/>
            <a:chOff x="0" y="0"/>
            <a:chExt cx="6537575" cy="1169359"/>
          </a:xfrm>
        </p:grpSpPr>
        <p:sp>
          <p:nvSpPr>
            <p:cNvPr id="39" name="Freeform 39"/>
            <p:cNvSpPr/>
            <p:nvPr/>
          </p:nvSpPr>
          <p:spPr>
            <a:xfrm rot="5400000">
              <a:off x="5065336"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rot="5400000">
              <a:off x="3964200" y="-302880"/>
              <a:ext cx="1169359" cy="1775119"/>
            </a:xfrm>
            <a:custGeom>
              <a:avLst/>
              <a:gdLst/>
              <a:ahLst/>
              <a:cxnLst/>
              <a:rect l="l" t="t" r="r" b="b"/>
              <a:pathLst>
                <a:path w="1169359" h="1775119">
                  <a:moveTo>
                    <a:pt x="0" y="0"/>
                  </a:moveTo>
                  <a:lnTo>
                    <a:pt x="1169360" y="0"/>
                  </a:lnTo>
                  <a:lnTo>
                    <a:pt x="1169360"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rot="5400000">
              <a:off x="2964086" y="-302880"/>
              <a:ext cx="1169359" cy="1775119"/>
            </a:xfrm>
            <a:custGeom>
              <a:avLst/>
              <a:gdLst/>
              <a:ahLst/>
              <a:cxnLst/>
              <a:rect l="l" t="t" r="r" b="b"/>
              <a:pathLst>
                <a:path w="1169359" h="1775119">
                  <a:moveTo>
                    <a:pt x="0" y="0"/>
                  </a:moveTo>
                  <a:lnTo>
                    <a:pt x="1169360" y="0"/>
                  </a:lnTo>
                  <a:lnTo>
                    <a:pt x="1169360"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rot="5400000">
              <a:off x="2327650"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rot="5400000">
              <a:off x="3040566"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rot="5400000">
              <a:off x="1939430"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Freeform 45"/>
            <p:cNvSpPr/>
            <p:nvPr/>
          </p:nvSpPr>
          <p:spPr>
            <a:xfrm rot="5400000">
              <a:off x="939316"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p:cNvSpPr/>
            <p:nvPr/>
          </p:nvSpPr>
          <p:spPr>
            <a:xfrm rot="5400000">
              <a:off x="302880" y="-302880"/>
              <a:ext cx="1169359" cy="1775119"/>
            </a:xfrm>
            <a:custGeom>
              <a:avLst/>
              <a:gdLst/>
              <a:ahLst/>
              <a:cxnLst/>
              <a:rect l="l" t="t" r="r" b="b"/>
              <a:pathLst>
                <a:path w="1169359" h="1775119">
                  <a:moveTo>
                    <a:pt x="0" y="0"/>
                  </a:moveTo>
                  <a:lnTo>
                    <a:pt x="1169359" y="0"/>
                  </a:lnTo>
                  <a:lnTo>
                    <a:pt x="1169359" y="1775119"/>
                  </a:lnTo>
                  <a:lnTo>
                    <a:pt x="0" y="177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47" name="Group 47"/>
          <p:cNvGrpSpPr/>
          <p:nvPr/>
        </p:nvGrpSpPr>
        <p:grpSpPr>
          <a:xfrm>
            <a:off x="8808289" y="6200872"/>
            <a:ext cx="2870293" cy="1784227"/>
            <a:chOff x="0" y="0"/>
            <a:chExt cx="989223" cy="614919"/>
          </a:xfrm>
        </p:grpSpPr>
        <p:sp>
          <p:nvSpPr>
            <p:cNvPr id="48" name="Freeform 48"/>
            <p:cNvSpPr/>
            <p:nvPr/>
          </p:nvSpPr>
          <p:spPr>
            <a:xfrm>
              <a:off x="0" y="0"/>
              <a:ext cx="989223" cy="614919"/>
            </a:xfrm>
            <a:custGeom>
              <a:avLst/>
              <a:gdLst/>
              <a:ahLst/>
              <a:cxnLst/>
              <a:rect l="l" t="t" r="r" b="b"/>
              <a:pathLst>
                <a:path w="989223" h="614919">
                  <a:moveTo>
                    <a:pt x="494612" y="0"/>
                  </a:moveTo>
                  <a:cubicBezTo>
                    <a:pt x="221445" y="0"/>
                    <a:pt x="0" y="137654"/>
                    <a:pt x="0" y="307460"/>
                  </a:cubicBezTo>
                  <a:cubicBezTo>
                    <a:pt x="0" y="477265"/>
                    <a:pt x="221445" y="614919"/>
                    <a:pt x="494612" y="614919"/>
                  </a:cubicBezTo>
                  <a:cubicBezTo>
                    <a:pt x="767778" y="614919"/>
                    <a:pt x="989223" y="477265"/>
                    <a:pt x="989223" y="307460"/>
                  </a:cubicBezTo>
                  <a:cubicBezTo>
                    <a:pt x="989223" y="137654"/>
                    <a:pt x="767778" y="0"/>
                    <a:pt x="494612" y="0"/>
                  </a:cubicBezTo>
                  <a:close/>
                </a:path>
              </a:pathLst>
            </a:custGeom>
            <a:solidFill>
              <a:srgbClr val="61A4FF"/>
            </a:solidFill>
          </p:spPr>
        </p:sp>
        <p:sp>
          <p:nvSpPr>
            <p:cNvPr id="49" name="TextBox 49"/>
            <p:cNvSpPr txBox="1"/>
            <p:nvPr/>
          </p:nvSpPr>
          <p:spPr>
            <a:xfrm>
              <a:off x="92740" y="-9026"/>
              <a:ext cx="803744" cy="566297"/>
            </a:xfrm>
            <a:prstGeom prst="rect">
              <a:avLst/>
            </a:prstGeom>
          </p:spPr>
          <p:txBody>
            <a:bodyPr lIns="50800" tIns="50800" rIns="50800" bIns="50800" rtlCol="0" anchor="ctr"/>
            <a:lstStyle/>
            <a:p>
              <a:pPr algn="ctr">
                <a:lnSpc>
                  <a:spcPts val="3359"/>
                </a:lnSpc>
              </a:pPr>
              <a:endParaRPr/>
            </a:p>
          </p:txBody>
        </p:sp>
      </p:grpSp>
      <p:sp>
        <p:nvSpPr>
          <p:cNvPr id="50" name="TextBox 50"/>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1.3 MODE</a:t>
            </a:r>
          </a:p>
        </p:txBody>
      </p:sp>
      <p:sp>
        <p:nvSpPr>
          <p:cNvPr id="51" name="TextBox 51"/>
          <p:cNvSpPr txBox="1"/>
          <p:nvPr/>
        </p:nvSpPr>
        <p:spPr>
          <a:xfrm>
            <a:off x="11781816" y="1805959"/>
            <a:ext cx="2332153" cy="424815"/>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Poppins Bold"/>
                <a:ea typeface="Poppins Bold"/>
                <a:cs typeface="Poppins Bold"/>
                <a:sym typeface="Poppins Bold"/>
              </a:rPr>
              <a:t>MỐI QUAN HỆ </a:t>
            </a:r>
          </a:p>
        </p:txBody>
      </p:sp>
      <p:sp>
        <p:nvSpPr>
          <p:cNvPr id="52" name="TextBox 52"/>
          <p:cNvSpPr txBox="1"/>
          <p:nvPr/>
        </p:nvSpPr>
        <p:spPr>
          <a:xfrm>
            <a:off x="3198357" y="1767118"/>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KHÁI NIỆM</a:t>
            </a:r>
          </a:p>
        </p:txBody>
      </p:sp>
      <p:sp>
        <p:nvSpPr>
          <p:cNvPr id="53" name="TextBox 53"/>
          <p:cNvSpPr txBox="1"/>
          <p:nvPr/>
        </p:nvSpPr>
        <p:spPr>
          <a:xfrm>
            <a:off x="2516432" y="2564113"/>
            <a:ext cx="7392336" cy="16821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344FCC"/>
                </a:solidFill>
                <a:latin typeface="Poppins Bold"/>
                <a:ea typeface="Poppins Bold"/>
                <a:cs typeface="Poppins Bold"/>
                <a:sym typeface="Poppins Bold"/>
              </a:rPr>
              <a:t>Mode</a:t>
            </a:r>
            <a:r>
              <a:rPr lang="en-US" sz="2400">
                <a:solidFill>
                  <a:srgbClr val="344FCC"/>
                </a:solidFill>
                <a:latin typeface="Poppins"/>
                <a:ea typeface="Poppins"/>
                <a:cs typeface="Poppins"/>
                <a:sym typeface="Poppins"/>
              </a:rPr>
              <a:t> là giá trị xuất hiện nhiều nhất trong tập dữ liệu</a:t>
            </a:r>
          </a:p>
          <a:p>
            <a:pPr marL="518160" lvl="1" indent="-259080" algn="l">
              <a:lnSpc>
                <a:spcPts val="3359"/>
              </a:lnSpc>
              <a:buFont typeface="Arial"/>
              <a:buChar char="•"/>
            </a:pPr>
            <a:r>
              <a:rPr lang="en-US" sz="2400">
                <a:solidFill>
                  <a:srgbClr val="344FCC"/>
                </a:solidFill>
                <a:latin typeface="Poppins"/>
                <a:ea typeface="Poppins"/>
                <a:cs typeface="Poppins"/>
                <a:sym typeface="Poppins"/>
              </a:rPr>
              <a:t>Mỗi tập dữ liệu có thể có 1,2,..,n Mode hoặc không có Mode</a:t>
            </a:r>
          </a:p>
        </p:txBody>
      </p:sp>
      <p:sp>
        <p:nvSpPr>
          <p:cNvPr id="54" name="TextBox 54"/>
          <p:cNvSpPr txBox="1"/>
          <p:nvPr/>
        </p:nvSpPr>
        <p:spPr>
          <a:xfrm>
            <a:off x="10939350" y="2913356"/>
            <a:ext cx="7392336"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mean−mode ≈ 3×(mean−median)</a:t>
            </a:r>
          </a:p>
        </p:txBody>
      </p:sp>
      <p:sp>
        <p:nvSpPr>
          <p:cNvPr id="55" name="TextBox 55"/>
          <p:cNvSpPr txBox="1"/>
          <p:nvPr/>
        </p:nvSpPr>
        <p:spPr>
          <a:xfrm>
            <a:off x="2735708" y="5121543"/>
            <a:ext cx="4997811"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SỐ LƯỢNG MODE (MODALITY)</a:t>
            </a:r>
          </a:p>
        </p:txBody>
      </p:sp>
      <p:sp>
        <p:nvSpPr>
          <p:cNvPr id="56" name="TextBox 56"/>
          <p:cNvSpPr txBox="1"/>
          <p:nvPr/>
        </p:nvSpPr>
        <p:spPr>
          <a:xfrm>
            <a:off x="2534315" y="6081964"/>
            <a:ext cx="6291857" cy="8439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344FCC"/>
                </a:solidFill>
                <a:latin typeface="Poppins Bold"/>
                <a:ea typeface="Poppins Bold"/>
                <a:cs typeface="Poppins Bold"/>
                <a:sym typeface="Poppins Bold"/>
              </a:rPr>
              <a:t>Modality </a:t>
            </a:r>
            <a:r>
              <a:rPr lang="en-US" sz="2400">
                <a:solidFill>
                  <a:srgbClr val="344FCC"/>
                </a:solidFill>
                <a:latin typeface="Poppins"/>
                <a:ea typeface="Poppins"/>
                <a:cs typeface="Poppins"/>
                <a:sym typeface="Poppins"/>
              </a:rPr>
              <a:t>là số lượng mode trong một tập dữ liệu hoặc phân phối xác suất.</a:t>
            </a:r>
          </a:p>
        </p:txBody>
      </p:sp>
      <p:sp>
        <p:nvSpPr>
          <p:cNvPr id="57" name="TextBox 57"/>
          <p:cNvSpPr txBox="1"/>
          <p:nvPr/>
        </p:nvSpPr>
        <p:spPr>
          <a:xfrm>
            <a:off x="9369097" y="6796441"/>
            <a:ext cx="1748676" cy="516890"/>
          </a:xfrm>
          <a:prstGeom prst="rect">
            <a:avLst/>
          </a:prstGeom>
        </p:spPr>
        <p:txBody>
          <a:bodyPr lIns="0" tIns="0" rIns="0" bIns="0" rtlCol="0" anchor="t">
            <a:spAutoFit/>
          </a:bodyPr>
          <a:lstStyle/>
          <a:p>
            <a:pPr algn="l">
              <a:lnSpc>
                <a:spcPts val="4059"/>
              </a:lnSpc>
            </a:pPr>
            <a:r>
              <a:rPr lang="en-US" sz="2899" b="1">
                <a:solidFill>
                  <a:srgbClr val="344FCC"/>
                </a:solidFill>
                <a:latin typeface="Poppins Bold"/>
                <a:ea typeface="Poppins Bold"/>
                <a:cs typeface="Poppins Bold"/>
                <a:sym typeface="Poppins Bold"/>
              </a:rPr>
              <a:t>Modality </a:t>
            </a:r>
          </a:p>
        </p:txBody>
      </p:sp>
      <p:sp>
        <p:nvSpPr>
          <p:cNvPr id="58" name="AutoShape 58"/>
          <p:cNvSpPr/>
          <p:nvPr/>
        </p:nvSpPr>
        <p:spPr>
          <a:xfrm flipV="1">
            <a:off x="11678582" y="5758114"/>
            <a:ext cx="891717" cy="1334872"/>
          </a:xfrm>
          <a:prstGeom prst="line">
            <a:avLst/>
          </a:prstGeom>
          <a:ln w="38100" cap="flat">
            <a:solidFill>
              <a:srgbClr val="344FCC"/>
            </a:solidFill>
            <a:prstDash val="solid"/>
            <a:headEnd type="none" w="sm" len="sm"/>
            <a:tailEnd type="triangle" w="lg" len="med"/>
          </a:ln>
        </p:spPr>
      </p:sp>
      <p:sp>
        <p:nvSpPr>
          <p:cNvPr id="59" name="AutoShape 59"/>
          <p:cNvSpPr/>
          <p:nvPr/>
        </p:nvSpPr>
        <p:spPr>
          <a:xfrm flipV="1">
            <a:off x="11678582" y="6822883"/>
            <a:ext cx="891717" cy="270103"/>
          </a:xfrm>
          <a:prstGeom prst="line">
            <a:avLst/>
          </a:prstGeom>
          <a:ln w="38100" cap="flat">
            <a:solidFill>
              <a:srgbClr val="344FCC"/>
            </a:solidFill>
            <a:prstDash val="solid"/>
            <a:headEnd type="none" w="sm" len="sm"/>
            <a:tailEnd type="triangle" w="lg" len="med"/>
          </a:ln>
        </p:spPr>
      </p:sp>
      <p:sp>
        <p:nvSpPr>
          <p:cNvPr id="60" name="AutoShape 60"/>
          <p:cNvSpPr/>
          <p:nvPr/>
        </p:nvSpPr>
        <p:spPr>
          <a:xfrm>
            <a:off x="11678582" y="7092986"/>
            <a:ext cx="891717" cy="579197"/>
          </a:xfrm>
          <a:prstGeom prst="line">
            <a:avLst/>
          </a:prstGeom>
          <a:ln w="38100" cap="flat">
            <a:solidFill>
              <a:srgbClr val="344FCC"/>
            </a:solidFill>
            <a:prstDash val="solid"/>
            <a:headEnd type="none" w="sm" len="sm"/>
            <a:tailEnd type="triangle" w="lg" len="med"/>
          </a:ln>
        </p:spPr>
      </p:sp>
      <p:sp>
        <p:nvSpPr>
          <p:cNvPr id="61" name="AutoShape 61"/>
          <p:cNvSpPr/>
          <p:nvPr/>
        </p:nvSpPr>
        <p:spPr>
          <a:xfrm>
            <a:off x="11678582" y="7092986"/>
            <a:ext cx="891717" cy="1443998"/>
          </a:xfrm>
          <a:prstGeom prst="line">
            <a:avLst/>
          </a:prstGeom>
          <a:ln w="38100" cap="flat">
            <a:solidFill>
              <a:srgbClr val="344FCC"/>
            </a:solidFill>
            <a:prstDash val="solid"/>
            <a:headEnd type="none" w="sm" len="sm"/>
            <a:tailEnd type="triangle" w="lg" len="med"/>
          </a:ln>
        </p:spPr>
      </p:sp>
      <p:sp>
        <p:nvSpPr>
          <p:cNvPr id="62" name="TextBox 62"/>
          <p:cNvSpPr txBox="1"/>
          <p:nvPr/>
        </p:nvSpPr>
        <p:spPr>
          <a:xfrm>
            <a:off x="12785627" y="5479683"/>
            <a:ext cx="4473673"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Unimodal</a:t>
            </a:r>
            <a:r>
              <a:rPr lang="en-US" sz="2400">
                <a:solidFill>
                  <a:srgbClr val="344FCC"/>
                </a:solidFill>
                <a:latin typeface="Poppins"/>
                <a:ea typeface="Poppins"/>
                <a:cs typeface="Poppins"/>
                <a:sym typeface="Poppins"/>
              </a:rPr>
              <a:t> : dữ liệu có 1 mode</a:t>
            </a:r>
          </a:p>
        </p:txBody>
      </p:sp>
      <p:sp>
        <p:nvSpPr>
          <p:cNvPr id="63" name="TextBox 63"/>
          <p:cNvSpPr txBox="1"/>
          <p:nvPr/>
        </p:nvSpPr>
        <p:spPr>
          <a:xfrm>
            <a:off x="12785627" y="6577138"/>
            <a:ext cx="4473673"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Bimodal</a:t>
            </a:r>
            <a:r>
              <a:rPr lang="en-US" sz="2400">
                <a:solidFill>
                  <a:srgbClr val="344FCC"/>
                </a:solidFill>
                <a:latin typeface="Poppins"/>
                <a:ea typeface="Poppins"/>
                <a:cs typeface="Poppins"/>
                <a:sym typeface="Poppins"/>
              </a:rPr>
              <a:t> : dữ liệu có 2 mode</a:t>
            </a:r>
          </a:p>
        </p:txBody>
      </p:sp>
      <p:sp>
        <p:nvSpPr>
          <p:cNvPr id="64" name="TextBox 64"/>
          <p:cNvSpPr txBox="1"/>
          <p:nvPr/>
        </p:nvSpPr>
        <p:spPr>
          <a:xfrm>
            <a:off x="12785627" y="7426438"/>
            <a:ext cx="4473673"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Trimodal</a:t>
            </a:r>
            <a:r>
              <a:rPr lang="en-US" sz="2400">
                <a:solidFill>
                  <a:srgbClr val="344FCC"/>
                </a:solidFill>
                <a:latin typeface="Poppins"/>
                <a:ea typeface="Poppins"/>
                <a:cs typeface="Poppins"/>
                <a:sym typeface="Poppins"/>
              </a:rPr>
              <a:t> : dữ liệu có 3 mode</a:t>
            </a:r>
          </a:p>
        </p:txBody>
      </p:sp>
      <p:sp>
        <p:nvSpPr>
          <p:cNvPr id="65" name="TextBox 65"/>
          <p:cNvSpPr txBox="1"/>
          <p:nvPr/>
        </p:nvSpPr>
        <p:spPr>
          <a:xfrm>
            <a:off x="12947893" y="8291238"/>
            <a:ext cx="4473673"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Uniform</a:t>
            </a:r>
            <a:r>
              <a:rPr lang="en-US" sz="2400">
                <a:solidFill>
                  <a:srgbClr val="344FCC"/>
                </a:solidFill>
                <a:latin typeface="Poppins"/>
                <a:ea typeface="Poppins"/>
                <a:cs typeface="Poppins"/>
                <a:sym typeface="Poppins"/>
              </a:rPr>
              <a:t> : dữ liệu có &gt; 3 mode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44825" y="2879293"/>
            <a:ext cx="3132286" cy="4754894"/>
          </a:xfrm>
          <a:custGeom>
            <a:avLst/>
            <a:gdLst/>
            <a:ahLst/>
            <a:cxnLst/>
            <a:rect l="l" t="t" r="r" b="b"/>
            <a:pathLst>
              <a:path w="3132286" h="4754894">
                <a:moveTo>
                  <a:pt x="3132286" y="4754893"/>
                </a:moveTo>
                <a:lnTo>
                  <a:pt x="0" y="4754893"/>
                </a:lnTo>
                <a:lnTo>
                  <a:pt x="0" y="0"/>
                </a:lnTo>
                <a:lnTo>
                  <a:pt x="3132286" y="0"/>
                </a:lnTo>
                <a:lnTo>
                  <a:pt x="3132286" y="475489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55468" y="-159585"/>
            <a:ext cx="7907650" cy="1414421"/>
            <a:chOff x="0" y="0"/>
            <a:chExt cx="10543533" cy="1885895"/>
          </a:xfrm>
        </p:grpSpPr>
        <p:sp>
          <p:nvSpPr>
            <p:cNvPr id="5" name="Freeform 5"/>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7932835">
            <a:off x="12642050"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6832829" y="8895835"/>
            <a:ext cx="1177472" cy="1105950"/>
            <a:chOff x="0" y="0"/>
            <a:chExt cx="1569962" cy="1474600"/>
          </a:xfrm>
        </p:grpSpPr>
        <p:sp>
          <p:nvSpPr>
            <p:cNvPr id="16" name="Freeform 16"/>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8" name="Freeform 18"/>
          <p:cNvSpPr/>
          <p:nvPr/>
        </p:nvSpPr>
        <p:spPr>
          <a:xfrm>
            <a:off x="9665329" y="6138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2516432" y="1643009"/>
            <a:ext cx="4200267" cy="751291"/>
            <a:chOff x="0" y="0"/>
            <a:chExt cx="5600356" cy="1001721"/>
          </a:xfrm>
        </p:grpSpPr>
        <p:sp>
          <p:nvSpPr>
            <p:cNvPr id="20" name="Freeform 20"/>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aphicFrame>
        <p:nvGraphicFramePr>
          <p:cNvPr id="28" name="Table 28"/>
          <p:cNvGraphicFramePr>
            <a:graphicFrameLocks noGrp="1"/>
          </p:cNvGraphicFramePr>
          <p:nvPr>
            <p:extLst>
              <p:ext uri="{D42A27DB-BD31-4B8C-83A1-F6EECF244321}">
                <p14:modId xmlns:p14="http://schemas.microsoft.com/office/powerpoint/2010/main" val="2847923429"/>
              </p:ext>
            </p:extLst>
          </p:nvPr>
        </p:nvGraphicFramePr>
        <p:xfrm>
          <a:off x="1467257" y="5423518"/>
          <a:ext cx="7315199" cy="4555210"/>
        </p:xfrm>
        <a:graphic>
          <a:graphicData uri="http://schemas.openxmlformats.org/drawingml/2006/table">
            <a:tbl>
              <a:tblPr/>
              <a:tblGrid>
                <a:gridCol w="2767325">
                  <a:extLst>
                    <a:ext uri="{9D8B030D-6E8A-4147-A177-3AD203B41FA5}">
                      <a16:colId xmlns:a16="http://schemas.microsoft.com/office/drawing/2014/main" val="20000"/>
                    </a:ext>
                  </a:extLst>
                </a:gridCol>
                <a:gridCol w="2767325">
                  <a:extLst>
                    <a:ext uri="{9D8B030D-6E8A-4147-A177-3AD203B41FA5}">
                      <a16:colId xmlns:a16="http://schemas.microsoft.com/office/drawing/2014/main" val="2279249852"/>
                    </a:ext>
                  </a:extLst>
                </a:gridCol>
                <a:gridCol w="1780549">
                  <a:extLst>
                    <a:ext uri="{9D8B030D-6E8A-4147-A177-3AD203B41FA5}">
                      <a16:colId xmlns:a16="http://schemas.microsoft.com/office/drawing/2014/main" val="20001"/>
                    </a:ext>
                  </a:extLst>
                </a:gridCol>
              </a:tblGrid>
              <a:tr h="1018565">
                <a:tc>
                  <a:txBody>
                    <a:bodyPr/>
                    <a:lstStyle/>
                    <a:p>
                      <a:pPr algn="ctr">
                        <a:lnSpc>
                          <a:spcPts val="3359"/>
                        </a:lnSpc>
                        <a:defRPr/>
                      </a:pPr>
                      <a:r>
                        <a:rPr lang="en-US" sz="2350" b="1" dirty="0">
                          <a:solidFill>
                            <a:srgbClr val="344FCC"/>
                          </a:solidFill>
                          <a:latin typeface="Poppins Bold"/>
                          <a:ea typeface="Poppins Bold"/>
                          <a:cs typeface="Poppins Bold"/>
                          <a:sym typeface="Poppins Bold"/>
                        </a:rPr>
                        <a:t>Age</a:t>
                      </a:r>
                      <a:endParaRPr lang="en-US" sz="23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ctr">
                        <a:lnSpc>
                          <a:spcPts val="3359"/>
                        </a:lnSpc>
                        <a:buNone/>
                        <a:defRPr/>
                      </a:pPr>
                      <a:endParaRPr lang="en-US" sz="2350" b="1" dirty="0">
                        <a:solidFill>
                          <a:srgbClr val="344FCC"/>
                        </a:solidFill>
                        <a:latin typeface="Poppins Bold"/>
                        <a:cs typeface="Poppins Bold"/>
                      </a:endParaRPr>
                    </a:p>
                  </a:txBody>
                  <a:tcPr marL="190500" marR="190500" marT="190500" marB="190500" anchor="ctr">
                    <a:lnL w="38099">
                      <a:solidFill>
                        <a:srgbClr val="000000"/>
                      </a:solidFill>
                    </a:lnL>
                    <a:lnR w="38099">
                      <a:solidFill>
                        <a:srgbClr val="000000"/>
                      </a:solidFill>
                    </a:lnR>
                    <a:lnT w="38099">
                      <a:solidFill>
                        <a:srgbClr val="000000"/>
                      </a:solidFill>
                    </a:lnT>
                    <a:lnB w="38099">
                      <a:solidFill>
                        <a:srgbClr val="000000"/>
                      </a:solidFill>
                    </a:lnB>
                  </a:tcPr>
                </a:tc>
                <a:tc>
                  <a:txBody>
                    <a:bodyPr/>
                    <a:lstStyle/>
                    <a:p>
                      <a:pPr algn="ctr">
                        <a:lnSpc>
                          <a:spcPts val="3359"/>
                        </a:lnSpc>
                        <a:defRPr/>
                      </a:pPr>
                      <a:r>
                        <a:rPr lang="en-US" sz="2400" b="1" dirty="0">
                          <a:solidFill>
                            <a:srgbClr val="344FCC"/>
                          </a:solidFill>
                          <a:latin typeface="Poppins Bold"/>
                          <a:ea typeface="Poppins Bold"/>
                          <a:cs typeface="Poppins Bold"/>
                          <a:sym typeface="Poppins Bold"/>
                        </a:rPr>
                        <a:t>Frequency</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8011">
                <a:tc>
                  <a:txBody>
                    <a:bodyPr/>
                    <a:lstStyle/>
                    <a:p>
                      <a:pPr algn="ctr">
                        <a:lnSpc>
                          <a:spcPts val="2799"/>
                        </a:lnSpc>
                        <a:defRPr/>
                      </a:pPr>
                      <a:r>
                        <a:rPr lang="en-US" sz="1950" b="1" dirty="0">
                          <a:solidFill>
                            <a:srgbClr val="344FCC"/>
                          </a:solidFill>
                          <a:latin typeface="Poppins Bold"/>
                          <a:ea typeface="Poppins Bold"/>
                          <a:cs typeface="Poppins Bold"/>
                          <a:sym typeface="Poppins Bold"/>
                        </a:rPr>
                        <a:t>13, 15, 19, 21, 30, 36, 40, 45, 46, 52, 70</a:t>
                      </a:r>
                      <a:endParaRPr lang="en-US" sz="19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ctr">
                        <a:lnSpc>
                          <a:spcPts val="2799"/>
                        </a:lnSpc>
                        <a:buNone/>
                        <a:defRPr/>
                      </a:pPr>
                      <a:endParaRPr lang="en-US" sz="1950" b="1" dirty="0">
                        <a:solidFill>
                          <a:srgbClr val="344FCC"/>
                        </a:solidFill>
                        <a:latin typeface="Poppins Bold"/>
                        <a:cs typeface="Poppins Bold"/>
                      </a:endParaRPr>
                    </a:p>
                  </a:txBody>
                  <a:tcPr marL="190500" marR="190500" marT="190500" marB="190500" anchor="ctr">
                    <a:lnL w="38099">
                      <a:solidFill>
                        <a:srgbClr val="000000"/>
                      </a:solidFill>
                    </a:lnL>
                    <a:lnR w="38099">
                      <a:solidFill>
                        <a:srgbClr val="000000"/>
                      </a:solidFill>
                    </a:lnR>
                    <a:lnT w="38099">
                      <a:solidFill>
                        <a:srgbClr val="000000"/>
                      </a:solidFill>
                    </a:lnT>
                    <a:lnB w="38099">
                      <a:solidFill>
                        <a:srgbClr val="000000"/>
                      </a:solidFill>
                    </a:lnB>
                  </a:tcPr>
                </a:tc>
                <a:tc>
                  <a:txBody>
                    <a:bodyPr/>
                    <a:lstStyle/>
                    <a:p>
                      <a:pPr algn="ctr">
                        <a:lnSpc>
                          <a:spcPts val="2800"/>
                        </a:lnSpc>
                        <a:defRPr/>
                      </a:pPr>
                      <a:r>
                        <a:rPr lang="en-US" sz="2000" b="1" dirty="0">
                          <a:solidFill>
                            <a:srgbClr val="344FCC"/>
                          </a:solidFill>
                          <a:latin typeface="Poppins Bold"/>
                          <a:ea typeface="Poppins Bold"/>
                          <a:cs typeface="Poppins Bold"/>
                          <a:sym typeface="Poppins Bold"/>
                        </a:rPr>
                        <a:t>1</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8174">
                <a:tc>
                  <a:txBody>
                    <a:bodyPr/>
                    <a:lstStyle/>
                    <a:p>
                      <a:pPr algn="ctr">
                        <a:lnSpc>
                          <a:spcPts val="2799"/>
                        </a:lnSpc>
                        <a:defRPr/>
                      </a:pPr>
                      <a:r>
                        <a:rPr lang="en-US" sz="1950" b="1" dirty="0">
                          <a:solidFill>
                            <a:srgbClr val="344FCC"/>
                          </a:solidFill>
                          <a:latin typeface="Poppins Bold"/>
                          <a:ea typeface="Poppins Bold"/>
                          <a:cs typeface="Poppins Bold"/>
                          <a:sym typeface="Poppins Bold"/>
                        </a:rPr>
                        <a:t>16, 20, 22, 33</a:t>
                      </a:r>
                      <a:endParaRPr lang="en-US" sz="19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ctr">
                        <a:lnSpc>
                          <a:spcPts val="2799"/>
                        </a:lnSpc>
                        <a:buNone/>
                        <a:defRPr/>
                      </a:pPr>
                      <a:endParaRPr lang="en-US" sz="1950" b="1" dirty="0">
                        <a:solidFill>
                          <a:srgbClr val="344FCC"/>
                        </a:solidFill>
                        <a:latin typeface="Poppins Bold"/>
                        <a:cs typeface="Poppins Bold"/>
                      </a:endParaRPr>
                    </a:p>
                  </a:txBody>
                  <a:tcPr marL="190500" marR="190500" marT="190500" marB="190500" anchor="ctr">
                    <a:lnL w="38099">
                      <a:solidFill>
                        <a:srgbClr val="000000"/>
                      </a:solidFill>
                    </a:lnL>
                    <a:lnR w="38099">
                      <a:solidFill>
                        <a:srgbClr val="000000"/>
                      </a:solidFill>
                    </a:lnR>
                    <a:lnT w="38099">
                      <a:solidFill>
                        <a:srgbClr val="000000"/>
                      </a:solidFill>
                    </a:lnT>
                    <a:lnB w="38099">
                      <a:solidFill>
                        <a:srgbClr val="000000"/>
                      </a:solidFill>
                    </a:lnB>
                  </a:tcPr>
                </a:tc>
                <a:tc>
                  <a:txBody>
                    <a:bodyPr/>
                    <a:lstStyle/>
                    <a:p>
                      <a:pPr algn="ctr">
                        <a:lnSpc>
                          <a:spcPts val="2799"/>
                        </a:lnSpc>
                        <a:defRPr/>
                      </a:pPr>
                      <a:r>
                        <a:rPr lang="en-US" sz="1950" b="1" dirty="0">
                          <a:solidFill>
                            <a:srgbClr val="344FCC"/>
                          </a:solidFill>
                          <a:latin typeface="Poppins Bold"/>
                          <a:ea typeface="Poppins Bold"/>
                          <a:cs typeface="Poppins Bold"/>
                          <a:sym typeface="Poppins Bold"/>
                        </a:rPr>
                        <a:t>2</a:t>
                      </a:r>
                      <a:endParaRPr lang="en-US" sz="19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8174">
                <a:tc>
                  <a:txBody>
                    <a:bodyPr/>
                    <a:lstStyle/>
                    <a:p>
                      <a:pPr algn="ctr">
                        <a:lnSpc>
                          <a:spcPts val="2799"/>
                        </a:lnSpc>
                        <a:defRPr/>
                      </a:pPr>
                      <a:r>
                        <a:rPr lang="en-US" sz="1950" b="1" dirty="0">
                          <a:solidFill>
                            <a:srgbClr val="344FCC"/>
                          </a:solidFill>
                          <a:latin typeface="Poppins Bold"/>
                          <a:ea typeface="Poppins Bold"/>
                          <a:cs typeface="Poppins Bold"/>
                          <a:sym typeface="Poppins Bold"/>
                        </a:rPr>
                        <a:t>25, 35</a:t>
                      </a:r>
                      <a:endParaRPr lang="en-US" sz="19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lvl="0" algn="ctr">
                        <a:lnSpc>
                          <a:spcPts val="2799"/>
                        </a:lnSpc>
                        <a:buNone/>
                        <a:defRPr/>
                      </a:pPr>
                      <a:endParaRPr lang="en-US" sz="1950" b="1" dirty="0">
                        <a:solidFill>
                          <a:srgbClr val="344FCC"/>
                        </a:solidFill>
                        <a:latin typeface="Poppins Bold"/>
                        <a:cs typeface="Poppins Bold"/>
                      </a:endParaRPr>
                    </a:p>
                  </a:txBody>
                  <a:tcPr marL="190500" marR="190500" marT="190500" marB="190500" anchor="ctr">
                    <a:lnL w="38099">
                      <a:solidFill>
                        <a:srgbClr val="000000"/>
                      </a:solidFill>
                    </a:lnL>
                    <a:lnR w="38099">
                      <a:solidFill>
                        <a:srgbClr val="000000"/>
                      </a:solidFill>
                    </a:lnR>
                    <a:lnT w="38099">
                      <a:solidFill>
                        <a:srgbClr val="000000"/>
                      </a:solidFill>
                    </a:lnT>
                    <a:lnB w="38099">
                      <a:solidFill>
                        <a:srgbClr val="000000"/>
                      </a:solidFill>
                    </a:lnB>
                  </a:tcPr>
                </a:tc>
                <a:tc>
                  <a:txBody>
                    <a:bodyPr/>
                    <a:lstStyle/>
                    <a:p>
                      <a:pPr algn="ctr">
                        <a:lnSpc>
                          <a:spcPts val="2799"/>
                        </a:lnSpc>
                        <a:defRPr/>
                      </a:pPr>
                      <a:r>
                        <a:rPr lang="en-US" sz="1950" b="1" dirty="0">
                          <a:solidFill>
                            <a:srgbClr val="344FCC"/>
                          </a:solidFill>
                          <a:latin typeface="Poppins Bold"/>
                          <a:ea typeface="Poppins Bold"/>
                          <a:cs typeface="Poppins Bold"/>
                          <a:sym typeface="Poppins Bold"/>
                        </a:rPr>
                        <a:t>4</a:t>
                      </a:r>
                      <a:endParaRPr lang="en-US" sz="19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9" name="TextBox 29"/>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1.3 MODE</a:t>
            </a:r>
          </a:p>
        </p:txBody>
      </p:sp>
      <p:sp>
        <p:nvSpPr>
          <p:cNvPr id="30" name="TextBox 30"/>
          <p:cNvSpPr txBox="1"/>
          <p:nvPr/>
        </p:nvSpPr>
        <p:spPr>
          <a:xfrm>
            <a:off x="3198357" y="1767118"/>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VÍ DỤ</a:t>
            </a:r>
          </a:p>
        </p:txBody>
      </p:sp>
      <p:sp>
        <p:nvSpPr>
          <p:cNvPr id="31" name="TextBox 31"/>
          <p:cNvSpPr txBox="1"/>
          <p:nvPr/>
        </p:nvSpPr>
        <p:spPr>
          <a:xfrm>
            <a:off x="2516432" y="2554588"/>
            <a:ext cx="14114832" cy="2278380"/>
          </a:xfrm>
          <a:prstGeom prst="rect">
            <a:avLst/>
          </a:prstGeom>
        </p:spPr>
        <p:txBody>
          <a:bodyPr lIns="0" tIns="0" rIns="0" bIns="0" rtlCol="0" anchor="t">
            <a:spAutoFit/>
          </a:bodyPr>
          <a:lstStyle/>
          <a:p>
            <a:pPr marL="582928" lvl="1" indent="-291464" algn="l">
              <a:lnSpc>
                <a:spcPts val="3779"/>
              </a:lnSpc>
              <a:buFont typeface="Arial"/>
              <a:buChar char="•"/>
            </a:pPr>
            <a:r>
              <a:rPr lang="en-US" sz="2699" b="1">
                <a:solidFill>
                  <a:srgbClr val="344FCC"/>
                </a:solidFill>
                <a:latin typeface="Poppins Bold"/>
                <a:ea typeface="Poppins Bold"/>
                <a:cs typeface="Poppins Bold"/>
                <a:sym typeface="Poppins Bold"/>
              </a:rPr>
              <a:t>Ex 2.2b</a:t>
            </a:r>
            <a:r>
              <a:rPr lang="en-US" sz="2699">
                <a:solidFill>
                  <a:srgbClr val="344FCC"/>
                </a:solidFill>
                <a:latin typeface="Poppins"/>
                <a:ea typeface="Poppins"/>
                <a:cs typeface="Poppins"/>
                <a:sym typeface="Poppins"/>
              </a:rPr>
              <a:t>  Suppose that the data for analysis include the attribute age.Theage values for the data tuples are (in ascending order) 13, 15, 16, 16, 19, 20, 20, 21, 22, 22, 25, 25, 25, 25, 30, 33, 33, 35, 35, 35, 35, 36, 40, 45, 46, 52, 70.</a:t>
            </a:r>
          </a:p>
          <a:p>
            <a:pPr algn="l">
              <a:lnSpc>
                <a:spcPts val="3359"/>
              </a:lnSpc>
            </a:pPr>
            <a:r>
              <a:rPr lang="en-US" sz="2400">
                <a:solidFill>
                  <a:srgbClr val="344FCC"/>
                </a:solidFill>
                <a:latin typeface="Poppins"/>
                <a:ea typeface="Poppins"/>
                <a:cs typeface="Poppins"/>
                <a:sym typeface="Poppins"/>
              </a:rPr>
              <a:t>      </a:t>
            </a:r>
            <a:r>
              <a:rPr lang="en-US" sz="2400" b="1">
                <a:solidFill>
                  <a:srgbClr val="344FCC"/>
                </a:solidFill>
                <a:latin typeface="Poppins Bold"/>
                <a:ea typeface="Poppins Bold"/>
                <a:cs typeface="Poppins Bold"/>
                <a:sym typeface="Poppins Bold"/>
              </a:rPr>
              <a:t>b. What is the mode of the data? Comment on the data’s modality (i.e., bimodal, trimodal, etc.).</a:t>
            </a:r>
          </a:p>
        </p:txBody>
      </p:sp>
      <p:sp>
        <p:nvSpPr>
          <p:cNvPr id="32" name="TextBox 32"/>
          <p:cNvSpPr txBox="1"/>
          <p:nvPr/>
        </p:nvSpPr>
        <p:spPr>
          <a:xfrm>
            <a:off x="9280733" y="6756208"/>
            <a:ext cx="7350532" cy="1374781"/>
          </a:xfrm>
          <a:prstGeom prst="rect">
            <a:avLst/>
          </a:prstGeom>
        </p:spPr>
        <p:txBody>
          <a:bodyPr lIns="0" tIns="0" rIns="0" bIns="0" rtlCol="0" anchor="t">
            <a:spAutoFit/>
          </a:bodyPr>
          <a:lstStyle/>
          <a:p>
            <a:pPr marL="566568" lvl="1" indent="-283284" algn="l">
              <a:lnSpc>
                <a:spcPts val="3673"/>
              </a:lnSpc>
              <a:buFont typeface="Arial"/>
              <a:buChar char="•"/>
            </a:pPr>
            <a:r>
              <a:rPr lang="en-US" sz="2624" b="1">
                <a:solidFill>
                  <a:srgbClr val="344FCC"/>
                </a:solidFill>
                <a:latin typeface="Poppins Bold"/>
                <a:ea typeface="Poppins Bold"/>
                <a:cs typeface="Poppins Bold"/>
                <a:sym typeface="Poppins Bold"/>
              </a:rPr>
              <a:t>Mode</a:t>
            </a:r>
            <a:r>
              <a:rPr lang="en-US" sz="2624">
                <a:solidFill>
                  <a:srgbClr val="344FCC"/>
                </a:solidFill>
                <a:latin typeface="Poppins"/>
                <a:ea typeface="Poppins"/>
                <a:cs typeface="Poppins"/>
                <a:sym typeface="Poppins"/>
              </a:rPr>
              <a:t> là 25 và 35 </a:t>
            </a:r>
          </a:p>
          <a:p>
            <a:pPr marL="566568" lvl="1" indent="-283284" algn="l">
              <a:lnSpc>
                <a:spcPts val="3673"/>
              </a:lnSpc>
              <a:buFont typeface="Arial"/>
              <a:buChar char="•"/>
            </a:pPr>
            <a:r>
              <a:rPr lang="en-US" sz="2624" b="1">
                <a:solidFill>
                  <a:srgbClr val="344FCC"/>
                </a:solidFill>
                <a:latin typeface="Poppins Bold"/>
                <a:ea typeface="Poppins Bold"/>
                <a:cs typeface="Poppins Bold"/>
                <a:sym typeface="Poppins Bold"/>
              </a:rPr>
              <a:t>Data’s modality</a:t>
            </a:r>
            <a:r>
              <a:rPr lang="en-US" sz="2624">
                <a:solidFill>
                  <a:srgbClr val="344FCC"/>
                </a:solidFill>
                <a:latin typeface="Poppins"/>
                <a:ea typeface="Poppins"/>
                <a:cs typeface="Poppins"/>
                <a:sym typeface="Poppins"/>
              </a:rPr>
              <a:t> là </a:t>
            </a:r>
            <a:r>
              <a:rPr lang="en-US" sz="2624" b="1">
                <a:solidFill>
                  <a:srgbClr val="344FCC"/>
                </a:solidFill>
                <a:latin typeface="Poppins Bold"/>
                <a:ea typeface="Poppins Bold"/>
                <a:cs typeface="Poppins Bold"/>
                <a:sym typeface="Poppins Bold"/>
              </a:rPr>
              <a:t>Bimodal</a:t>
            </a:r>
            <a:r>
              <a:rPr lang="en-US" sz="2624">
                <a:solidFill>
                  <a:srgbClr val="344FCC"/>
                </a:solidFill>
                <a:latin typeface="Poppins"/>
                <a:ea typeface="Poppins"/>
                <a:cs typeface="Poppins"/>
                <a:sym typeface="Poppins"/>
              </a:rPr>
              <a:t> vì dữ liệu có 2 mode là 25 và 35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44825" y="2879293"/>
            <a:ext cx="3132286" cy="4754894"/>
          </a:xfrm>
          <a:custGeom>
            <a:avLst/>
            <a:gdLst/>
            <a:ahLst/>
            <a:cxnLst/>
            <a:rect l="l" t="t" r="r" b="b"/>
            <a:pathLst>
              <a:path w="3132286" h="4754894">
                <a:moveTo>
                  <a:pt x="3132286" y="4754893"/>
                </a:moveTo>
                <a:lnTo>
                  <a:pt x="0" y="4754893"/>
                </a:lnTo>
                <a:lnTo>
                  <a:pt x="0" y="0"/>
                </a:lnTo>
                <a:lnTo>
                  <a:pt x="3132286" y="0"/>
                </a:lnTo>
                <a:lnTo>
                  <a:pt x="3132286" y="475489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3215235" y="2435743"/>
            <a:ext cx="3132286" cy="4754894"/>
          </a:xfrm>
          <a:custGeom>
            <a:avLst/>
            <a:gdLst/>
            <a:ahLst/>
            <a:cxnLst/>
            <a:rect l="l" t="t" r="r" b="b"/>
            <a:pathLst>
              <a:path w="3132286" h="4754894">
                <a:moveTo>
                  <a:pt x="3132286" y="0"/>
                </a:moveTo>
                <a:lnTo>
                  <a:pt x="0" y="0"/>
                </a:lnTo>
                <a:lnTo>
                  <a:pt x="0" y="4754894"/>
                </a:lnTo>
                <a:lnTo>
                  <a:pt x="3132286" y="4754894"/>
                </a:lnTo>
                <a:lnTo>
                  <a:pt x="313228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061036" y="1709108"/>
            <a:ext cx="3830722" cy="685192"/>
            <a:chOff x="0" y="0"/>
            <a:chExt cx="5107630" cy="913589"/>
          </a:xfrm>
        </p:grpSpPr>
        <p:sp>
          <p:nvSpPr>
            <p:cNvPr id="5" name="Freeform 5"/>
            <p:cNvSpPr/>
            <p:nvPr/>
          </p:nvSpPr>
          <p:spPr>
            <a:xfrm rot="5400000">
              <a:off x="3957410"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309712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231576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1818530"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2375511"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1515224"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733862" y="-236632"/>
              <a:ext cx="913589" cy="1386852"/>
            </a:xfrm>
            <a:custGeom>
              <a:avLst/>
              <a:gdLst/>
              <a:ahLst/>
              <a:cxnLst/>
              <a:rect l="l" t="t" r="r" b="b"/>
              <a:pathLst>
                <a:path w="913589" h="1386852">
                  <a:moveTo>
                    <a:pt x="0" y="0"/>
                  </a:moveTo>
                  <a:lnTo>
                    <a:pt x="913589" y="0"/>
                  </a:lnTo>
                  <a:lnTo>
                    <a:pt x="913589"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236632" y="-236632"/>
              <a:ext cx="913589" cy="1386852"/>
            </a:xfrm>
            <a:custGeom>
              <a:avLst/>
              <a:gdLst/>
              <a:ahLst/>
              <a:cxnLst/>
              <a:rect l="l" t="t" r="r" b="b"/>
              <a:pathLst>
                <a:path w="913589" h="1386852">
                  <a:moveTo>
                    <a:pt x="0" y="0"/>
                  </a:moveTo>
                  <a:lnTo>
                    <a:pt x="913588" y="0"/>
                  </a:lnTo>
                  <a:lnTo>
                    <a:pt x="913588" y="1386852"/>
                  </a:lnTo>
                  <a:lnTo>
                    <a:pt x="0" y="1386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a:off x="-755468" y="-159585"/>
            <a:ext cx="7907650" cy="1414421"/>
            <a:chOff x="0" y="0"/>
            <a:chExt cx="10543533" cy="1885895"/>
          </a:xfrm>
        </p:grpSpPr>
        <p:sp>
          <p:nvSpPr>
            <p:cNvPr id="14" name="Freeform 14"/>
            <p:cNvSpPr/>
            <p:nvPr/>
          </p:nvSpPr>
          <p:spPr>
            <a:xfrm rot="5400000">
              <a:off x="8169166"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5400000">
              <a:off x="639330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4780357"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3753939" y="-488472"/>
              <a:ext cx="1885895" cy="2862838"/>
            </a:xfrm>
            <a:custGeom>
              <a:avLst/>
              <a:gdLst/>
              <a:ahLst/>
              <a:cxnLst/>
              <a:rect l="l" t="t" r="r" b="b"/>
              <a:pathLst>
                <a:path w="1885895" h="2862838">
                  <a:moveTo>
                    <a:pt x="0" y="0"/>
                  </a:moveTo>
                  <a:lnTo>
                    <a:pt x="1885894" y="0"/>
                  </a:lnTo>
                  <a:lnTo>
                    <a:pt x="1885894"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4903699"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3127833"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1514890"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488472" y="-488472"/>
              <a:ext cx="1885895" cy="2862838"/>
            </a:xfrm>
            <a:custGeom>
              <a:avLst/>
              <a:gdLst/>
              <a:ahLst/>
              <a:cxnLst/>
              <a:rect l="l" t="t" r="r" b="b"/>
              <a:pathLst>
                <a:path w="1885895" h="2862838">
                  <a:moveTo>
                    <a:pt x="0" y="0"/>
                  </a:moveTo>
                  <a:lnTo>
                    <a:pt x="1885895" y="0"/>
                  </a:lnTo>
                  <a:lnTo>
                    <a:pt x="1885895" y="2862839"/>
                  </a:lnTo>
                  <a:lnTo>
                    <a:pt x="0" y="2862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2" name="Freeform 22"/>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7932835">
            <a:off x="9067351"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a:off x="16670564" y="8536983"/>
            <a:ext cx="1177472" cy="1105950"/>
            <a:chOff x="0" y="0"/>
            <a:chExt cx="1569962" cy="1474600"/>
          </a:xfrm>
        </p:grpSpPr>
        <p:sp>
          <p:nvSpPr>
            <p:cNvPr id="25" name="Freeform 25"/>
            <p:cNvSpPr/>
            <p:nvPr/>
          </p:nvSpPr>
          <p:spPr>
            <a:xfrm>
              <a:off x="633104" y="0"/>
              <a:ext cx="936858" cy="1102186"/>
            </a:xfrm>
            <a:custGeom>
              <a:avLst/>
              <a:gdLst/>
              <a:ahLst/>
              <a:cxnLst/>
              <a:rect l="l" t="t" r="r" b="b"/>
              <a:pathLst>
                <a:path w="936858" h="1102186">
                  <a:moveTo>
                    <a:pt x="0" y="0"/>
                  </a:moveTo>
                  <a:lnTo>
                    <a:pt x="936858" y="0"/>
                  </a:lnTo>
                  <a:lnTo>
                    <a:pt x="936858" y="1102186"/>
                  </a:lnTo>
                  <a:lnTo>
                    <a:pt x="0" y="1102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0" y="729773"/>
              <a:ext cx="633104" cy="744828"/>
            </a:xfrm>
            <a:custGeom>
              <a:avLst/>
              <a:gdLst/>
              <a:ahLst/>
              <a:cxnLst/>
              <a:rect l="l" t="t" r="r" b="b"/>
              <a:pathLst>
                <a:path w="633104" h="744828">
                  <a:moveTo>
                    <a:pt x="0" y="0"/>
                  </a:moveTo>
                  <a:lnTo>
                    <a:pt x="633104" y="0"/>
                  </a:lnTo>
                  <a:lnTo>
                    <a:pt x="633104" y="744827"/>
                  </a:lnTo>
                  <a:lnTo>
                    <a:pt x="0" y="74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7" name="Freeform 27"/>
          <p:cNvSpPr/>
          <p:nvPr/>
        </p:nvSpPr>
        <p:spPr>
          <a:xfrm>
            <a:off x="9665329" y="613892"/>
            <a:ext cx="486879" cy="572799"/>
          </a:xfrm>
          <a:custGeom>
            <a:avLst/>
            <a:gdLst/>
            <a:ahLst/>
            <a:cxnLst/>
            <a:rect l="l" t="t" r="r" b="b"/>
            <a:pathLst>
              <a:path w="486879" h="57279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AutoShape 28"/>
          <p:cNvSpPr/>
          <p:nvPr/>
        </p:nvSpPr>
        <p:spPr>
          <a:xfrm>
            <a:off x="10425000" y="2191933"/>
            <a:ext cx="0" cy="1945074"/>
          </a:xfrm>
          <a:prstGeom prst="line">
            <a:avLst/>
          </a:prstGeom>
          <a:ln w="38100" cap="flat">
            <a:solidFill>
              <a:srgbClr val="344FCC"/>
            </a:solidFill>
            <a:prstDash val="solid"/>
            <a:headEnd type="none" w="sm" len="sm"/>
            <a:tailEnd type="none" w="sm" len="sm"/>
          </a:ln>
        </p:spPr>
      </p:sp>
      <p:grpSp>
        <p:nvGrpSpPr>
          <p:cNvPr id="29" name="Group 29"/>
          <p:cNvGrpSpPr/>
          <p:nvPr/>
        </p:nvGrpSpPr>
        <p:grpSpPr>
          <a:xfrm>
            <a:off x="2516432" y="1643009"/>
            <a:ext cx="4200267" cy="751291"/>
            <a:chOff x="0" y="0"/>
            <a:chExt cx="5600356" cy="1001721"/>
          </a:xfrm>
        </p:grpSpPr>
        <p:sp>
          <p:nvSpPr>
            <p:cNvPr id="30" name="Freeform 30"/>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Freeform 36"/>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38" name="Group 38"/>
          <p:cNvGrpSpPr/>
          <p:nvPr/>
        </p:nvGrpSpPr>
        <p:grpSpPr>
          <a:xfrm>
            <a:off x="2652152" y="5936341"/>
            <a:ext cx="4200267" cy="751291"/>
            <a:chOff x="0" y="0"/>
            <a:chExt cx="5600356" cy="1001721"/>
          </a:xfrm>
        </p:grpSpPr>
        <p:sp>
          <p:nvSpPr>
            <p:cNvPr id="39" name="Freeform 39"/>
            <p:cNvSpPr/>
            <p:nvPr/>
          </p:nvSpPr>
          <p:spPr>
            <a:xfrm rot="5400000">
              <a:off x="433917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0" name="Freeform 40"/>
            <p:cNvSpPr/>
            <p:nvPr/>
          </p:nvSpPr>
          <p:spPr>
            <a:xfrm rot="5400000">
              <a:off x="339589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rot="5400000">
              <a:off x="2539158"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Freeform 42"/>
            <p:cNvSpPr/>
            <p:nvPr/>
          </p:nvSpPr>
          <p:spPr>
            <a:xfrm rot="5400000">
              <a:off x="1993961"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3" name="Freeform 43"/>
            <p:cNvSpPr/>
            <p:nvPr/>
          </p:nvSpPr>
          <p:spPr>
            <a:xfrm rot="5400000">
              <a:off x="2604674"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Freeform 44"/>
            <p:cNvSpPr/>
            <p:nvPr/>
          </p:nvSpPr>
          <p:spPr>
            <a:xfrm rot="5400000">
              <a:off x="1661395" y="-259459"/>
              <a:ext cx="1001721" cy="1520640"/>
            </a:xfrm>
            <a:custGeom>
              <a:avLst/>
              <a:gdLst/>
              <a:ahLst/>
              <a:cxnLst/>
              <a:rect l="l" t="t" r="r" b="b"/>
              <a:pathLst>
                <a:path w="1001721" h="1520640">
                  <a:moveTo>
                    <a:pt x="0" y="0"/>
                  </a:moveTo>
                  <a:lnTo>
                    <a:pt x="1001722" y="0"/>
                  </a:lnTo>
                  <a:lnTo>
                    <a:pt x="1001722"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5" name="Freeform 45"/>
            <p:cNvSpPr/>
            <p:nvPr/>
          </p:nvSpPr>
          <p:spPr>
            <a:xfrm rot="5400000">
              <a:off x="804657"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p:cNvSpPr/>
            <p:nvPr/>
          </p:nvSpPr>
          <p:spPr>
            <a:xfrm rot="5400000">
              <a:off x="259459" y="-259459"/>
              <a:ext cx="1001721" cy="1520640"/>
            </a:xfrm>
            <a:custGeom>
              <a:avLst/>
              <a:gdLst/>
              <a:ahLst/>
              <a:cxnLst/>
              <a:rect l="l" t="t" r="r" b="b"/>
              <a:pathLst>
                <a:path w="1001721" h="1520640">
                  <a:moveTo>
                    <a:pt x="0" y="0"/>
                  </a:moveTo>
                  <a:lnTo>
                    <a:pt x="1001721" y="0"/>
                  </a:lnTo>
                  <a:lnTo>
                    <a:pt x="1001721" y="1520639"/>
                  </a:lnTo>
                  <a:lnTo>
                    <a:pt x="0" y="1520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47" name="Freeform 47"/>
          <p:cNvSpPr/>
          <p:nvPr/>
        </p:nvSpPr>
        <p:spPr>
          <a:xfrm>
            <a:off x="11221324" y="5839082"/>
            <a:ext cx="6037976" cy="3101474"/>
          </a:xfrm>
          <a:custGeom>
            <a:avLst/>
            <a:gdLst/>
            <a:ahLst/>
            <a:cxnLst/>
            <a:rect l="l" t="t" r="r" b="b"/>
            <a:pathLst>
              <a:path w="6037976" h="3101474">
                <a:moveTo>
                  <a:pt x="0" y="0"/>
                </a:moveTo>
                <a:lnTo>
                  <a:pt x="6037976" y="0"/>
                </a:lnTo>
                <a:lnTo>
                  <a:pt x="6037976" y="3101474"/>
                </a:lnTo>
                <a:lnTo>
                  <a:pt x="0" y="3101474"/>
                </a:lnTo>
                <a:lnTo>
                  <a:pt x="0" y="0"/>
                </a:lnTo>
                <a:close/>
              </a:path>
            </a:pathLst>
          </a:custGeom>
          <a:blipFill>
            <a:blip r:embed="rId8"/>
            <a:stretch>
              <a:fillRect/>
            </a:stretch>
          </a:blipFill>
        </p:spPr>
      </p:sp>
      <p:sp>
        <p:nvSpPr>
          <p:cNvPr id="48" name="TextBox 48"/>
          <p:cNvSpPr txBox="1"/>
          <p:nvPr/>
        </p:nvSpPr>
        <p:spPr>
          <a:xfrm>
            <a:off x="381122" y="261655"/>
            <a:ext cx="5134682" cy="790199"/>
          </a:xfrm>
          <a:prstGeom prst="rect">
            <a:avLst/>
          </a:prstGeom>
        </p:spPr>
        <p:txBody>
          <a:bodyPr lIns="0" tIns="0" rIns="0" bIns="0" rtlCol="0" anchor="t">
            <a:spAutoFit/>
          </a:bodyPr>
          <a:lstStyle/>
          <a:p>
            <a:pPr algn="ctr">
              <a:lnSpc>
                <a:spcPts val="5412"/>
              </a:lnSpc>
            </a:pPr>
            <a:r>
              <a:rPr lang="en-US" sz="5757">
                <a:solidFill>
                  <a:srgbClr val="FFFFFF"/>
                </a:solidFill>
                <a:latin typeface="Poppins"/>
                <a:ea typeface="Poppins"/>
                <a:cs typeface="Poppins"/>
                <a:sym typeface="Poppins"/>
              </a:rPr>
              <a:t>1.4 MID RANGE</a:t>
            </a:r>
          </a:p>
        </p:txBody>
      </p:sp>
      <p:sp>
        <p:nvSpPr>
          <p:cNvPr id="49" name="TextBox 49"/>
          <p:cNvSpPr txBox="1"/>
          <p:nvPr/>
        </p:nvSpPr>
        <p:spPr>
          <a:xfrm>
            <a:off x="11781816" y="1805959"/>
            <a:ext cx="2332153" cy="424815"/>
          </a:xfrm>
          <a:prstGeom prst="rect">
            <a:avLst/>
          </a:prstGeom>
        </p:spPr>
        <p:txBody>
          <a:bodyPr lIns="0" tIns="0" rIns="0" bIns="0" rtlCol="0" anchor="t">
            <a:spAutoFit/>
          </a:bodyPr>
          <a:lstStyle/>
          <a:p>
            <a:pPr algn="l">
              <a:lnSpc>
                <a:spcPts val="3359"/>
              </a:lnSpc>
              <a:spcBef>
                <a:spcPct val="0"/>
              </a:spcBef>
            </a:pPr>
            <a:r>
              <a:rPr lang="en-US" sz="2400" b="1">
                <a:solidFill>
                  <a:srgbClr val="FFFFFF"/>
                </a:solidFill>
                <a:latin typeface="Poppins Bold"/>
                <a:ea typeface="Poppins Bold"/>
                <a:cs typeface="Poppins Bold"/>
                <a:sym typeface="Poppins Bold"/>
              </a:rPr>
              <a:t>CÔNG THỨC</a:t>
            </a:r>
          </a:p>
        </p:txBody>
      </p:sp>
      <p:sp>
        <p:nvSpPr>
          <p:cNvPr id="50" name="TextBox 50"/>
          <p:cNvSpPr txBox="1"/>
          <p:nvPr/>
        </p:nvSpPr>
        <p:spPr>
          <a:xfrm>
            <a:off x="3198357" y="1767118"/>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KHÁI NIỆM</a:t>
            </a:r>
          </a:p>
        </p:txBody>
      </p:sp>
      <p:sp>
        <p:nvSpPr>
          <p:cNvPr id="51" name="TextBox 51"/>
          <p:cNvSpPr txBox="1"/>
          <p:nvPr/>
        </p:nvSpPr>
        <p:spPr>
          <a:xfrm>
            <a:off x="2516432" y="2564113"/>
            <a:ext cx="7635776" cy="252031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344FCC"/>
                </a:solidFill>
                <a:latin typeface="Poppins Bold"/>
                <a:ea typeface="Poppins Bold"/>
                <a:cs typeface="Poppins Bold"/>
                <a:sym typeface="Poppins Bold"/>
              </a:rPr>
              <a:t>Mid Range</a:t>
            </a:r>
            <a:r>
              <a:rPr lang="en-US" sz="2400">
                <a:solidFill>
                  <a:srgbClr val="344FCC"/>
                </a:solidFill>
                <a:latin typeface="Poppins"/>
                <a:ea typeface="Poppins"/>
                <a:cs typeface="Poppins"/>
                <a:sym typeface="Poppins"/>
              </a:rPr>
              <a:t> là giá trị trung bình của giá trị lớn nhất và giá trị nhỏ nhất của tập dữ liệu. </a:t>
            </a:r>
          </a:p>
          <a:p>
            <a:pPr marL="518160" lvl="1" indent="-259080" algn="just">
              <a:lnSpc>
                <a:spcPts val="3359"/>
              </a:lnSpc>
              <a:buFont typeface="Arial"/>
              <a:buChar char="•"/>
            </a:pPr>
            <a:r>
              <a:rPr lang="en-US" sz="2400">
                <a:solidFill>
                  <a:srgbClr val="344FCC"/>
                </a:solidFill>
                <a:latin typeface="Poppins"/>
                <a:ea typeface="Poppins"/>
                <a:cs typeface="Poppins"/>
                <a:sym typeface="Poppins"/>
              </a:rPr>
              <a:t>Xác định vị trí trung tâm của tập dữ liệu dựa trên 2 giá trị cực đại và cực tiểu</a:t>
            </a:r>
          </a:p>
          <a:p>
            <a:pPr marL="518160" lvl="1" indent="-259080" algn="l">
              <a:lnSpc>
                <a:spcPts val="3359"/>
              </a:lnSpc>
              <a:buFont typeface="Arial"/>
              <a:buChar char="•"/>
            </a:pPr>
            <a:r>
              <a:rPr lang="en-US" sz="2400">
                <a:solidFill>
                  <a:srgbClr val="344FCC"/>
                </a:solidFill>
                <a:latin typeface="Poppins"/>
                <a:ea typeface="Poppins"/>
                <a:cs typeface="Poppins"/>
                <a:sym typeface="Poppins"/>
              </a:rPr>
              <a:t>Cung cấp cái nhìn nhanh về trung tâm của dữ liệu.</a:t>
            </a:r>
          </a:p>
        </p:txBody>
      </p:sp>
      <p:sp>
        <p:nvSpPr>
          <p:cNvPr id="52" name="TextBox 52"/>
          <p:cNvSpPr txBox="1"/>
          <p:nvPr/>
        </p:nvSpPr>
        <p:spPr>
          <a:xfrm>
            <a:off x="3198357" y="6034439"/>
            <a:ext cx="3107856" cy="424815"/>
          </a:xfrm>
          <a:prstGeom prst="rect">
            <a:avLst/>
          </a:prstGeom>
        </p:spPr>
        <p:txBody>
          <a:bodyPr lIns="0" tIns="0" rIns="0" bIns="0" rtlCol="0" anchor="t">
            <a:spAutoFit/>
          </a:bodyPr>
          <a:lstStyle/>
          <a:p>
            <a:pPr algn="l">
              <a:lnSpc>
                <a:spcPts val="3359"/>
              </a:lnSpc>
            </a:pPr>
            <a:r>
              <a:rPr lang="en-US" sz="2400" b="1">
                <a:solidFill>
                  <a:srgbClr val="FFFFFF"/>
                </a:solidFill>
                <a:latin typeface="Poppins Bold"/>
                <a:ea typeface="Poppins Bold"/>
                <a:cs typeface="Poppins Bold"/>
                <a:sym typeface="Poppins Bold"/>
              </a:rPr>
              <a:t>VÍ DỤ</a:t>
            </a:r>
          </a:p>
        </p:txBody>
      </p:sp>
      <p:sp>
        <p:nvSpPr>
          <p:cNvPr id="53" name="TextBox 53"/>
          <p:cNvSpPr txBox="1"/>
          <p:nvPr/>
        </p:nvSpPr>
        <p:spPr>
          <a:xfrm>
            <a:off x="2516432" y="7078157"/>
            <a:ext cx="8173083" cy="3658123"/>
          </a:xfrm>
          <a:prstGeom prst="rect">
            <a:avLst/>
          </a:prstGeom>
        </p:spPr>
        <p:txBody>
          <a:bodyPr lIns="0" tIns="0" rIns="0" bIns="0" rtlCol="0" anchor="t">
            <a:spAutoFit/>
          </a:bodyPr>
          <a:lstStyle/>
          <a:p>
            <a:pPr marL="562288" lvl="1" indent="-281144" algn="l">
              <a:lnSpc>
                <a:spcPts val="3646"/>
              </a:lnSpc>
              <a:buFont typeface="Arial"/>
              <a:buChar char="•"/>
            </a:pPr>
            <a:r>
              <a:rPr lang="en-US" sz="2604" b="1">
                <a:solidFill>
                  <a:srgbClr val="344FCC"/>
                </a:solidFill>
                <a:latin typeface="Poppins Bold"/>
                <a:ea typeface="Poppins Bold"/>
                <a:cs typeface="Poppins Bold"/>
                <a:sym typeface="Poppins Bold"/>
              </a:rPr>
              <a:t>VD1:</a:t>
            </a:r>
            <a:r>
              <a:rPr lang="en-US" sz="2604">
                <a:solidFill>
                  <a:srgbClr val="344FCC"/>
                </a:solidFill>
                <a:latin typeface="Poppins"/>
                <a:ea typeface="Poppins"/>
                <a:cs typeface="Poppins"/>
                <a:sym typeface="Poppins"/>
              </a:rPr>
              <a:t> </a:t>
            </a:r>
            <a:r>
              <a:rPr lang="en-US" sz="2604" b="1">
                <a:solidFill>
                  <a:srgbClr val="344FCC"/>
                </a:solidFill>
                <a:latin typeface="Poppins Bold"/>
                <a:ea typeface="Poppins Bold"/>
                <a:cs typeface="Poppins Bold"/>
                <a:sym typeface="Poppins Bold"/>
              </a:rPr>
              <a:t> </a:t>
            </a:r>
            <a:r>
              <a:rPr lang="en-US" sz="2604">
                <a:solidFill>
                  <a:srgbClr val="344FCC"/>
                </a:solidFill>
                <a:latin typeface="Poppins"/>
                <a:ea typeface="Poppins"/>
                <a:cs typeface="Poppins"/>
                <a:sym typeface="Poppins"/>
              </a:rPr>
              <a:t>Sử dụng tập dữ liệu với dãy số: 30, 36, 47, 50, 52, 52, 56, 60, 63, 70, 70, 110.</a:t>
            </a:r>
          </a:p>
          <a:p>
            <a:pPr algn="l">
              <a:lnSpc>
                <a:spcPts val="3646"/>
              </a:lnSpc>
            </a:pPr>
            <a:endParaRPr lang="en-US" sz="2604">
              <a:solidFill>
                <a:srgbClr val="344FCC"/>
              </a:solidFill>
              <a:latin typeface="Poppins"/>
              <a:ea typeface="Poppins"/>
              <a:cs typeface="Poppins"/>
              <a:sym typeface="Poppins"/>
            </a:endParaRPr>
          </a:p>
          <a:p>
            <a:pPr algn="l">
              <a:lnSpc>
                <a:spcPts val="3646"/>
              </a:lnSpc>
            </a:pPr>
            <a:r>
              <a:rPr lang="en-US" sz="2604">
                <a:solidFill>
                  <a:srgbClr val="344FCC"/>
                </a:solidFill>
                <a:latin typeface="Poppins"/>
                <a:ea typeface="Poppins"/>
                <a:cs typeface="Poppins"/>
                <a:sym typeface="Poppins"/>
              </a:rPr>
              <a:t>   Max = 110      Min = 30</a:t>
            </a:r>
          </a:p>
          <a:p>
            <a:pPr algn="l">
              <a:lnSpc>
                <a:spcPts val="3646"/>
              </a:lnSpc>
            </a:pPr>
            <a:r>
              <a:rPr lang="en-US" sz="2604">
                <a:solidFill>
                  <a:srgbClr val="344FCC"/>
                </a:solidFill>
                <a:latin typeface="Poppins"/>
                <a:ea typeface="Poppins"/>
                <a:cs typeface="Poppins"/>
                <a:sym typeface="Poppins"/>
              </a:rPr>
              <a:t> =&gt; Mid Range = (110 + 30) / 2 = 70 </a:t>
            </a:r>
          </a:p>
          <a:p>
            <a:pPr algn="l">
              <a:lnSpc>
                <a:spcPts val="3646"/>
              </a:lnSpc>
            </a:pPr>
            <a:endParaRPr lang="en-US" sz="2604">
              <a:solidFill>
                <a:srgbClr val="344FCC"/>
              </a:solidFill>
              <a:latin typeface="Poppins"/>
              <a:ea typeface="Poppins"/>
              <a:cs typeface="Poppins"/>
              <a:sym typeface="Poppins"/>
            </a:endParaRPr>
          </a:p>
          <a:p>
            <a:pPr algn="l">
              <a:lnSpc>
                <a:spcPts val="3646"/>
              </a:lnSpc>
            </a:pPr>
            <a:endParaRPr lang="en-US" sz="2604">
              <a:solidFill>
                <a:srgbClr val="344FCC"/>
              </a:solidFill>
              <a:latin typeface="Poppins"/>
              <a:ea typeface="Poppins"/>
              <a:cs typeface="Poppins"/>
              <a:sym typeface="Poppins"/>
            </a:endParaRPr>
          </a:p>
          <a:p>
            <a:pPr algn="l">
              <a:lnSpc>
                <a:spcPts val="3646"/>
              </a:lnSpc>
            </a:pPr>
            <a:endParaRPr lang="en-US" sz="2604">
              <a:solidFill>
                <a:srgbClr val="344FCC"/>
              </a:solidFill>
              <a:latin typeface="Poppins"/>
              <a:ea typeface="Poppins"/>
              <a:cs typeface="Poppins"/>
              <a:sym typeface="Poppins"/>
            </a:endParaRPr>
          </a:p>
        </p:txBody>
      </p:sp>
      <p:sp>
        <p:nvSpPr>
          <p:cNvPr id="54" name="TextBox 54"/>
          <p:cNvSpPr txBox="1"/>
          <p:nvPr/>
        </p:nvSpPr>
        <p:spPr>
          <a:xfrm>
            <a:off x="10939350" y="2913356"/>
            <a:ext cx="7392336" cy="424815"/>
          </a:xfrm>
          <a:prstGeom prst="rect">
            <a:avLst/>
          </a:prstGeom>
        </p:spPr>
        <p:txBody>
          <a:bodyPr lIns="0" tIns="0" rIns="0" bIns="0" rtlCol="0" anchor="t">
            <a:spAutoFit/>
          </a:bodyPr>
          <a:lstStyle/>
          <a:p>
            <a:pPr algn="l">
              <a:lnSpc>
                <a:spcPts val="3359"/>
              </a:lnSpc>
            </a:pPr>
            <a:r>
              <a:rPr lang="en-US" sz="2400" b="1">
                <a:solidFill>
                  <a:srgbClr val="344FCC"/>
                </a:solidFill>
                <a:latin typeface="Poppins Bold"/>
                <a:ea typeface="Poppins Bold"/>
                <a:cs typeface="Poppins Bold"/>
                <a:sym typeface="Poppins Bold"/>
              </a:rPr>
              <a:t> Mid Range = (max + min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Geometric Shape Arch Minimalist Abstract Design"/>
          <p:cNvSpPr/>
          <p:nvPr/>
        </p:nvSpPr>
        <p:spPr>
          <a:xfrm rot="5400000">
            <a:off x="-2385239" y="3024579"/>
            <a:ext cx="3132286" cy="4754894"/>
          </a:xfrm>
          <a:custGeom>
            <a:avLst/>
            <a:gdLst/>
            <a:ahLst/>
            <a:cxnLst/>
            <a:rect l="l" t="t" r="r" b="b"/>
            <a:pathLst>
              <a:path w="3132286" h="4754894">
                <a:moveTo>
                  <a:pt x="0" y="0"/>
                </a:moveTo>
                <a:lnTo>
                  <a:pt x="3132286" y="0"/>
                </a:lnTo>
                <a:lnTo>
                  <a:pt x="3132286" y="4754893"/>
                </a:lnTo>
                <a:lnTo>
                  <a:pt x="0" y="4754893"/>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descr="Geometric Shape Curved Ribbon Modern Abstract Art"/>
          <p:cNvSpPr/>
          <p:nvPr/>
        </p:nvSpPr>
        <p:spPr>
          <a:xfrm rot="4652168">
            <a:off x="15740102" y="-695066"/>
            <a:ext cx="3038397" cy="3030801"/>
          </a:xfrm>
          <a:custGeom>
            <a:avLst/>
            <a:gdLst/>
            <a:ahLst/>
            <a:cxnLst/>
            <a:rect l="l" t="t" r="r" b="b"/>
            <a:pathLst>
              <a:path w="3038397" h="3030801">
                <a:moveTo>
                  <a:pt x="0" y="0"/>
                </a:moveTo>
                <a:lnTo>
                  <a:pt x="3038396" y="0"/>
                </a:lnTo>
                <a:lnTo>
                  <a:pt x="3038396" y="3030800"/>
                </a:lnTo>
                <a:lnTo>
                  <a:pt x="0" y="3030800"/>
                </a:lnTo>
                <a:lnTo>
                  <a:pt x="0" y="0"/>
                </a:lnTo>
                <a:close/>
              </a:path>
            </a:pathLst>
          </a:custGeom>
          <a:blipFill>
            <a:blip r:embed="rId4">
              <a:alphaModFix amt="79000"/>
              <a:extLst>
                <a:ext uri="{96DAC541-7B7A-43D3-8B79-37D633B846F1}">
                  <asvg:svgBlip xmlns:asvg="http://schemas.microsoft.com/office/drawing/2016/SVG/main" r:embed="rId5"/>
                </a:ext>
              </a:extLst>
            </a:blip>
            <a:stretch>
              <a:fillRect/>
            </a:stretch>
          </a:blipFill>
        </p:spPr>
      </p:sp>
      <p:sp>
        <p:nvSpPr>
          <p:cNvPr id="4" name="Freeform 4" descr="Geometric Shape Curved Ribbon Modern Abstract Art"/>
          <p:cNvSpPr/>
          <p:nvPr/>
        </p:nvSpPr>
        <p:spPr>
          <a:xfrm rot="-7932835">
            <a:off x="3044232" y="8932745"/>
            <a:ext cx="2715299" cy="2708511"/>
          </a:xfrm>
          <a:custGeom>
            <a:avLst/>
            <a:gdLst/>
            <a:ahLst/>
            <a:cxnLst/>
            <a:rect l="l" t="t" r="r" b="b"/>
            <a:pathLst>
              <a:path w="2715299" h="2708511">
                <a:moveTo>
                  <a:pt x="0" y="0"/>
                </a:moveTo>
                <a:lnTo>
                  <a:pt x="2715299" y="0"/>
                </a:lnTo>
                <a:lnTo>
                  <a:pt x="2715299" y="2708510"/>
                </a:lnTo>
                <a:lnTo>
                  <a:pt x="0" y="2708510"/>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7478655" y="3377078"/>
            <a:ext cx="8714729" cy="1430917"/>
            <a:chOff x="0" y="0"/>
            <a:chExt cx="6343915" cy="1041641"/>
          </a:xfrm>
        </p:grpSpPr>
        <p:sp>
          <p:nvSpPr>
            <p:cNvPr id="6" name="Freeform 6"/>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grpSp>
        <p:nvGrpSpPr>
          <p:cNvPr id="7" name="Group 7"/>
          <p:cNvGrpSpPr/>
          <p:nvPr/>
        </p:nvGrpSpPr>
        <p:grpSpPr>
          <a:xfrm>
            <a:off x="7478655" y="5233872"/>
            <a:ext cx="8714729" cy="1430917"/>
            <a:chOff x="0" y="0"/>
            <a:chExt cx="6343915" cy="1041641"/>
          </a:xfrm>
        </p:grpSpPr>
        <p:sp>
          <p:nvSpPr>
            <p:cNvPr id="8" name="Freeform 8"/>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grpSp>
        <p:nvGrpSpPr>
          <p:cNvPr id="9" name="Group 9"/>
          <p:cNvGrpSpPr/>
          <p:nvPr/>
        </p:nvGrpSpPr>
        <p:grpSpPr>
          <a:xfrm>
            <a:off x="7478655" y="7090666"/>
            <a:ext cx="8714729" cy="1430917"/>
            <a:chOff x="0" y="0"/>
            <a:chExt cx="6343915" cy="1041641"/>
          </a:xfrm>
        </p:grpSpPr>
        <p:sp>
          <p:nvSpPr>
            <p:cNvPr id="10" name="Freeform 10"/>
            <p:cNvSpPr/>
            <p:nvPr/>
          </p:nvSpPr>
          <p:spPr>
            <a:xfrm>
              <a:off x="0" y="0"/>
              <a:ext cx="6343915" cy="1041641"/>
            </a:xfrm>
            <a:custGeom>
              <a:avLst/>
              <a:gdLst/>
              <a:ahLst/>
              <a:cxnLst/>
              <a:rect l="l" t="t" r="r" b="b"/>
              <a:pathLst>
                <a:path w="6343915" h="1041641">
                  <a:moveTo>
                    <a:pt x="6219455" y="1041640"/>
                  </a:moveTo>
                  <a:lnTo>
                    <a:pt x="124460" y="1041640"/>
                  </a:lnTo>
                  <a:cubicBezTo>
                    <a:pt x="55880" y="1041640"/>
                    <a:pt x="0" y="985761"/>
                    <a:pt x="0" y="917180"/>
                  </a:cubicBezTo>
                  <a:lnTo>
                    <a:pt x="0" y="124460"/>
                  </a:lnTo>
                  <a:cubicBezTo>
                    <a:pt x="0" y="55880"/>
                    <a:pt x="55880" y="0"/>
                    <a:pt x="124460" y="0"/>
                  </a:cubicBezTo>
                  <a:lnTo>
                    <a:pt x="6219455" y="0"/>
                  </a:lnTo>
                  <a:cubicBezTo>
                    <a:pt x="6288035" y="0"/>
                    <a:pt x="6343915" y="55880"/>
                    <a:pt x="6343915" y="124460"/>
                  </a:cubicBezTo>
                  <a:lnTo>
                    <a:pt x="6343915" y="917181"/>
                  </a:lnTo>
                  <a:cubicBezTo>
                    <a:pt x="6343915" y="985761"/>
                    <a:pt x="6288035" y="1041641"/>
                    <a:pt x="6219455" y="1041641"/>
                  </a:cubicBezTo>
                  <a:close/>
                </a:path>
              </a:pathLst>
            </a:custGeom>
            <a:solidFill>
              <a:srgbClr val="004AAD"/>
            </a:solidFill>
          </p:spPr>
        </p:sp>
      </p:grpSp>
      <p:sp>
        <p:nvSpPr>
          <p:cNvPr id="11" name="Freeform 11"/>
          <p:cNvSpPr/>
          <p:nvPr/>
        </p:nvSpPr>
        <p:spPr>
          <a:xfrm>
            <a:off x="0" y="5896235"/>
            <a:ext cx="7209350" cy="4055260"/>
          </a:xfrm>
          <a:custGeom>
            <a:avLst/>
            <a:gdLst/>
            <a:ahLst/>
            <a:cxnLst/>
            <a:rect l="l" t="t" r="r" b="b"/>
            <a:pathLst>
              <a:path w="7209350" h="4055260">
                <a:moveTo>
                  <a:pt x="0" y="0"/>
                </a:moveTo>
                <a:lnTo>
                  <a:pt x="7209350" y="0"/>
                </a:lnTo>
                <a:lnTo>
                  <a:pt x="7209350" y="4055260"/>
                </a:lnTo>
                <a:lnTo>
                  <a:pt x="0" y="4055260"/>
                </a:lnTo>
                <a:lnTo>
                  <a:pt x="0" y="0"/>
                </a:lnTo>
                <a:close/>
              </a:path>
            </a:pathLst>
          </a:custGeom>
          <a:blipFill>
            <a:blip r:embed="rId6">
              <a:alphaModFix amt="31000"/>
            </a:blip>
            <a:stretch>
              <a:fillRect t="-9222" b="-9222"/>
            </a:stretch>
          </a:blipFill>
        </p:spPr>
      </p:sp>
      <p:sp>
        <p:nvSpPr>
          <p:cNvPr id="12" name="Freeform 12"/>
          <p:cNvSpPr/>
          <p:nvPr/>
        </p:nvSpPr>
        <p:spPr>
          <a:xfrm>
            <a:off x="8346377" y="-990120"/>
            <a:ext cx="7209350" cy="4055260"/>
          </a:xfrm>
          <a:custGeom>
            <a:avLst/>
            <a:gdLst/>
            <a:ahLst/>
            <a:cxnLst/>
            <a:rect l="l" t="t" r="r" b="b"/>
            <a:pathLst>
              <a:path w="7209350" h="4055260">
                <a:moveTo>
                  <a:pt x="0" y="0"/>
                </a:moveTo>
                <a:lnTo>
                  <a:pt x="7209350" y="0"/>
                </a:lnTo>
                <a:lnTo>
                  <a:pt x="7209350" y="4055260"/>
                </a:lnTo>
                <a:lnTo>
                  <a:pt x="0" y="4055260"/>
                </a:lnTo>
                <a:lnTo>
                  <a:pt x="0" y="0"/>
                </a:lnTo>
                <a:close/>
              </a:path>
            </a:pathLst>
          </a:custGeom>
          <a:blipFill>
            <a:blip r:embed="rId7">
              <a:alphaModFix amt="18999"/>
            </a:blip>
            <a:stretch>
              <a:fillRect t="-10444" b="-10444"/>
            </a:stretch>
          </a:blipFill>
        </p:spPr>
      </p:sp>
      <p:sp>
        <p:nvSpPr>
          <p:cNvPr id="13" name="Freeform 13"/>
          <p:cNvSpPr/>
          <p:nvPr/>
        </p:nvSpPr>
        <p:spPr>
          <a:xfrm>
            <a:off x="16560727" y="8521583"/>
            <a:ext cx="1727273" cy="1658182"/>
          </a:xfrm>
          <a:custGeom>
            <a:avLst/>
            <a:gdLst/>
            <a:ahLst/>
            <a:cxnLst/>
            <a:rect l="l" t="t" r="r" b="b"/>
            <a:pathLst>
              <a:path w="1727273" h="1658182">
                <a:moveTo>
                  <a:pt x="0" y="0"/>
                </a:moveTo>
                <a:lnTo>
                  <a:pt x="1727273" y="0"/>
                </a:lnTo>
                <a:lnTo>
                  <a:pt x="1727273" y="1658182"/>
                </a:lnTo>
                <a:lnTo>
                  <a:pt x="0" y="1658182"/>
                </a:lnTo>
                <a:lnTo>
                  <a:pt x="0" y="0"/>
                </a:lnTo>
                <a:close/>
              </a:path>
            </a:pathLst>
          </a:custGeom>
          <a:blipFill>
            <a:blip r:embed="rId8">
              <a:alphaModFix amt="62000"/>
            </a:blip>
            <a:stretch>
              <a:fillRect/>
            </a:stretch>
          </a:blipFill>
        </p:spPr>
      </p:sp>
      <p:sp>
        <p:nvSpPr>
          <p:cNvPr id="14" name="Freeform 14"/>
          <p:cNvSpPr/>
          <p:nvPr/>
        </p:nvSpPr>
        <p:spPr>
          <a:xfrm>
            <a:off x="2486659" y="2765686"/>
            <a:ext cx="2973334" cy="2653701"/>
          </a:xfrm>
          <a:custGeom>
            <a:avLst/>
            <a:gdLst/>
            <a:ahLst/>
            <a:cxnLst/>
            <a:rect l="l" t="t" r="r" b="b"/>
            <a:pathLst>
              <a:path w="2973334" h="2653701">
                <a:moveTo>
                  <a:pt x="0" y="0"/>
                </a:moveTo>
                <a:lnTo>
                  <a:pt x="2973334" y="0"/>
                </a:lnTo>
                <a:lnTo>
                  <a:pt x="2973334" y="2653701"/>
                </a:lnTo>
                <a:lnTo>
                  <a:pt x="0" y="2653701"/>
                </a:lnTo>
                <a:lnTo>
                  <a:pt x="0" y="0"/>
                </a:lnTo>
                <a:close/>
              </a:path>
            </a:pathLst>
          </a:custGeom>
          <a:blipFill>
            <a:blip r:embed="rId9">
              <a:alphaModFix amt="69000"/>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284545" y="8663362"/>
            <a:ext cx="1602540" cy="1516403"/>
          </a:xfrm>
          <a:custGeom>
            <a:avLst/>
            <a:gdLst/>
            <a:ahLst/>
            <a:cxnLst/>
            <a:rect l="l" t="t" r="r" b="b"/>
            <a:pathLst>
              <a:path w="1602540" h="1516403">
                <a:moveTo>
                  <a:pt x="0" y="0"/>
                </a:moveTo>
                <a:lnTo>
                  <a:pt x="1602540" y="0"/>
                </a:lnTo>
                <a:lnTo>
                  <a:pt x="1602540" y="1516403"/>
                </a:lnTo>
                <a:lnTo>
                  <a:pt x="0" y="1516403"/>
                </a:lnTo>
                <a:lnTo>
                  <a:pt x="0" y="0"/>
                </a:lnTo>
                <a:close/>
              </a:path>
            </a:pathLst>
          </a:custGeom>
          <a:blipFill>
            <a:blip r:embed="rId11">
              <a:alphaModFix amt="59000"/>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8060430" y="3541177"/>
            <a:ext cx="7439414" cy="104556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2.1. Range, quartiles, and interquartile range</a:t>
            </a:r>
          </a:p>
        </p:txBody>
      </p:sp>
      <p:sp>
        <p:nvSpPr>
          <p:cNvPr id="17" name="TextBox 17"/>
          <p:cNvSpPr txBox="1"/>
          <p:nvPr/>
        </p:nvSpPr>
        <p:spPr>
          <a:xfrm>
            <a:off x="8060430" y="5344876"/>
            <a:ext cx="7439414" cy="104556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2.2. Five-number summary, boxplots, and outliers</a:t>
            </a:r>
          </a:p>
        </p:txBody>
      </p:sp>
      <p:sp>
        <p:nvSpPr>
          <p:cNvPr id="18" name="TextBox 18"/>
          <p:cNvSpPr txBox="1"/>
          <p:nvPr/>
        </p:nvSpPr>
        <p:spPr>
          <a:xfrm>
            <a:off x="8116313" y="7426789"/>
            <a:ext cx="7439414" cy="531219"/>
          </a:xfrm>
          <a:prstGeom prst="rect">
            <a:avLst/>
          </a:prstGeom>
        </p:spPr>
        <p:txBody>
          <a:bodyPr lIns="0" tIns="0" rIns="0" bIns="0" rtlCol="0" anchor="t">
            <a:spAutoFit/>
          </a:bodyPr>
          <a:lstStyle/>
          <a:p>
            <a:pPr marL="0" lvl="0" indent="0" algn="l">
              <a:lnSpc>
                <a:spcPts val="4123"/>
              </a:lnSpc>
              <a:spcBef>
                <a:spcPct val="0"/>
              </a:spcBef>
            </a:pPr>
            <a:r>
              <a:rPr lang="en-US" sz="3171">
                <a:solidFill>
                  <a:srgbClr val="FFFFFF"/>
                </a:solidFill>
                <a:latin typeface="Poppins"/>
                <a:ea typeface="Poppins"/>
                <a:cs typeface="Poppins"/>
                <a:sym typeface="Poppins"/>
              </a:rPr>
              <a:t>2.3. Variance and standard deviation</a:t>
            </a:r>
          </a:p>
        </p:txBody>
      </p:sp>
      <p:sp>
        <p:nvSpPr>
          <p:cNvPr id="19" name="TextBox 19"/>
          <p:cNvSpPr txBox="1"/>
          <p:nvPr/>
        </p:nvSpPr>
        <p:spPr>
          <a:xfrm>
            <a:off x="1058289" y="515304"/>
            <a:ext cx="6687186" cy="1743075"/>
          </a:xfrm>
          <a:prstGeom prst="rect">
            <a:avLst/>
          </a:prstGeom>
        </p:spPr>
        <p:txBody>
          <a:bodyPr lIns="0" tIns="0" rIns="0" bIns="0" rtlCol="0" anchor="t">
            <a:spAutoFit/>
          </a:bodyPr>
          <a:lstStyle/>
          <a:p>
            <a:pPr marL="0" lvl="0" indent="0" algn="l">
              <a:lnSpc>
                <a:spcPts val="6840"/>
              </a:lnSpc>
              <a:spcBef>
                <a:spcPct val="0"/>
              </a:spcBef>
            </a:pPr>
            <a:r>
              <a:rPr lang="en-US" sz="5700" b="1" spc="-114">
                <a:solidFill>
                  <a:srgbClr val="004AAD"/>
                </a:solidFill>
                <a:latin typeface="Open Sans Bold"/>
                <a:ea typeface="Open Sans Bold"/>
                <a:cs typeface="Open Sans Bold"/>
                <a:sym typeface="Open Sans Bold"/>
              </a:rPr>
              <a:t> 2.Measuring the dispersion of data</a:t>
            </a:r>
          </a:p>
        </p:txBody>
      </p:sp>
      <p:sp>
        <p:nvSpPr>
          <p:cNvPr id="20" name="TextBox 20"/>
          <p:cNvSpPr txBox="1"/>
          <p:nvPr/>
        </p:nvSpPr>
        <p:spPr>
          <a:xfrm>
            <a:off x="9144000" y="9074033"/>
            <a:ext cx="6729532" cy="592455"/>
          </a:xfrm>
          <a:prstGeom prst="rect">
            <a:avLst/>
          </a:prstGeom>
        </p:spPr>
        <p:txBody>
          <a:bodyPr lIns="0" tIns="0" rIns="0" bIns="0" rtlCol="0" anchor="t">
            <a:spAutoFit/>
          </a:bodyPr>
          <a:lstStyle/>
          <a:p>
            <a:pPr marL="0" lvl="0" indent="0" algn="ctr">
              <a:lnSpc>
                <a:spcPts val="4620"/>
              </a:lnSpc>
              <a:spcBef>
                <a:spcPct val="0"/>
              </a:spcBef>
            </a:pPr>
            <a:r>
              <a:rPr lang="en-US" sz="3300">
                <a:solidFill>
                  <a:srgbClr val="000000"/>
                </a:solidFill>
                <a:latin typeface="Poppins"/>
                <a:ea typeface="Poppins"/>
                <a:cs typeface="Poppins"/>
                <a:sym typeface="Poppins"/>
              </a:rPr>
              <a:t>Dữ liệu được trải rộng như nào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60811C320DB09146B949355C1F67BBAE" ma:contentTypeVersion="7" ma:contentTypeDescription="Tạo tài liệu mới." ma:contentTypeScope="" ma:versionID="0c5dc14839786ff6417da974696bdab2">
  <xsd:schema xmlns:xsd="http://www.w3.org/2001/XMLSchema" xmlns:xs="http://www.w3.org/2001/XMLSchema" xmlns:p="http://schemas.microsoft.com/office/2006/metadata/properties" xmlns:ns2="fd63efce-8fbd-4040-94f1-ea540616c8b8" targetNamespace="http://schemas.microsoft.com/office/2006/metadata/properties" ma:root="true" ma:fieldsID="0fd769ffa81e029959f19baa62fbcfbb" ns2:_="">
    <xsd:import namespace="fd63efce-8fbd-4040-94f1-ea540616c8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3efce-8fbd-4040-94f1-ea540616c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78E62-B945-47B5-B832-A67F709351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63efce-8fbd-4040-94f1-ea540616c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2166AA-C6B3-47A1-9627-2217E2B9EF4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FF662AB-CAF2-4F67-AF0A-CE15D72F44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38</Slides>
  <Notes>1</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2.2 Khai phá dữ liệu</dc:title>
  <cp:revision>7</cp:revision>
  <dcterms:created xsi:type="dcterms:W3CDTF">2006-08-16T00:00:00Z</dcterms:created>
  <dcterms:modified xsi:type="dcterms:W3CDTF">2025-11-09T15:12:54Z</dcterms:modified>
  <dc:identifier>DAGyF7nGTgM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0x01010060811C320DB09146B949355C1F67BBAE</vt:lpwstr>
  </property>
</Properties>
</file>